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1" r:id="rId1"/>
  </p:sldMasterIdLst>
  <p:notesMasterIdLst>
    <p:notesMasterId r:id="rId68"/>
  </p:notesMasterIdLst>
  <p:sldIdLst>
    <p:sldId id="273" r:id="rId2"/>
    <p:sldId id="645" r:id="rId3"/>
    <p:sldId id="709" r:id="rId4"/>
    <p:sldId id="708" r:id="rId5"/>
    <p:sldId id="548" r:id="rId6"/>
    <p:sldId id="556" r:id="rId7"/>
    <p:sldId id="557" r:id="rId8"/>
    <p:sldId id="562" r:id="rId9"/>
    <p:sldId id="561" r:id="rId10"/>
    <p:sldId id="569" r:id="rId11"/>
    <p:sldId id="571" r:id="rId12"/>
    <p:sldId id="572" r:id="rId13"/>
    <p:sldId id="573" r:id="rId14"/>
    <p:sldId id="574" r:id="rId15"/>
    <p:sldId id="575" r:id="rId16"/>
    <p:sldId id="576" r:id="rId17"/>
    <p:sldId id="577" r:id="rId18"/>
    <p:sldId id="598" r:id="rId19"/>
    <p:sldId id="599" r:id="rId20"/>
    <p:sldId id="579" r:id="rId21"/>
    <p:sldId id="580" r:id="rId22"/>
    <p:sldId id="581" r:id="rId23"/>
    <p:sldId id="582" r:id="rId24"/>
    <p:sldId id="583" r:id="rId25"/>
    <p:sldId id="584" r:id="rId26"/>
    <p:sldId id="585" r:id="rId27"/>
    <p:sldId id="641" r:id="rId28"/>
    <p:sldId id="642" r:id="rId29"/>
    <p:sldId id="644" r:id="rId30"/>
    <p:sldId id="586" r:id="rId31"/>
    <p:sldId id="596" r:id="rId32"/>
    <p:sldId id="634" r:id="rId33"/>
    <p:sldId id="587" r:id="rId34"/>
    <p:sldId id="588" r:id="rId35"/>
    <p:sldId id="630" r:id="rId36"/>
    <p:sldId id="629" r:id="rId37"/>
    <p:sldId id="631" r:id="rId38"/>
    <p:sldId id="590" r:id="rId39"/>
    <p:sldId id="640" r:id="rId40"/>
    <p:sldId id="647" r:id="rId41"/>
    <p:sldId id="649" r:id="rId42"/>
    <p:sldId id="657" r:id="rId43"/>
    <p:sldId id="659" r:id="rId44"/>
    <p:sldId id="660" r:id="rId45"/>
    <p:sldId id="661" r:id="rId46"/>
    <p:sldId id="662" r:id="rId47"/>
    <p:sldId id="663" r:id="rId48"/>
    <p:sldId id="664" r:id="rId49"/>
    <p:sldId id="665" r:id="rId50"/>
    <p:sldId id="666" r:id="rId51"/>
    <p:sldId id="671" r:id="rId52"/>
    <p:sldId id="673" r:id="rId53"/>
    <p:sldId id="678" r:id="rId54"/>
    <p:sldId id="690" r:id="rId55"/>
    <p:sldId id="691" r:id="rId56"/>
    <p:sldId id="692" r:id="rId57"/>
    <p:sldId id="693" r:id="rId58"/>
    <p:sldId id="698" r:id="rId59"/>
    <p:sldId id="699" r:id="rId60"/>
    <p:sldId id="700" r:id="rId61"/>
    <p:sldId id="701" r:id="rId62"/>
    <p:sldId id="702" r:id="rId63"/>
    <p:sldId id="703" r:id="rId64"/>
    <p:sldId id="704" r:id="rId65"/>
    <p:sldId id="705" r:id="rId66"/>
    <p:sldId id="707" r:id="rId67"/>
  </p:sldIdLst>
  <p:sldSz cx="9144000" cy="6858000" type="screen4x3"/>
  <p:notesSz cx="6858000" cy="9144000"/>
  <p:custDataLst>
    <p:tags r:id="rId70"/>
  </p:custDataLst>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EC9"/>
    <a:srgbClr val="BDB88B"/>
    <a:srgbClr val="737373"/>
    <a:srgbClr val="7E7D7B"/>
    <a:srgbClr val="809888"/>
    <a:srgbClr val="FCAD00"/>
    <a:srgbClr val="84AA33"/>
    <a:srgbClr val="000000"/>
    <a:srgbClr val="FFFF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3" autoAdjust="0"/>
    <p:restoredTop sz="89148" autoAdjust="0"/>
  </p:normalViewPr>
  <p:slideViewPr>
    <p:cSldViewPr>
      <p:cViewPr varScale="1">
        <p:scale>
          <a:sx n="67" d="100"/>
          <a:sy n="67" d="100"/>
        </p:scale>
        <p:origin x="-1184" y="-104"/>
      </p:cViewPr>
      <p:guideLst>
        <p:guide orient="horz" pos="2160"/>
        <p:guide pos="2880"/>
      </p:guideLst>
    </p:cSldViewPr>
  </p:slideViewPr>
  <p:outlineViewPr>
    <p:cViewPr varScale="1">
      <p:scale>
        <a:sx n="170" d="200"/>
        <a:sy n="170" d="200"/>
      </p:scale>
      <p:origin x="-780" y="-84"/>
    </p:cViewPr>
  </p:outlineViewPr>
  <p:notesTextViewPr>
    <p:cViewPr>
      <p:scale>
        <a:sx n="3" d="2"/>
        <a:sy n="3" d="2"/>
      </p:scale>
      <p:origin x="0" y="0"/>
    </p:cViewPr>
  </p:notesTextViewPr>
  <p:sorterViewPr>
    <p:cViewPr varScale="1">
      <p:scale>
        <a:sx n="1" d="1"/>
        <a:sy n="1" d="1"/>
      </p:scale>
      <p:origin x="0" y="-5592"/>
    </p:cViewPr>
  </p:sorterViewPr>
  <p:notesViewPr>
    <p:cSldViewPr>
      <p:cViewPr varScale="1">
        <p:scale>
          <a:sx n="83" d="100"/>
          <a:sy n="83" d="100"/>
        </p:scale>
        <p:origin x="-199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gs" Target="tags/tag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perspective val="3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497E-4E59-93A1-15249B04806F}"/>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497E-4E59-93A1-15249B04806F}"/>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497E-4E59-93A1-15249B04806F}"/>
            </c:ext>
          </c:extLst>
        </c:ser>
        <c:dLbls>
          <c:showLegendKey val="0"/>
          <c:showVal val="0"/>
          <c:showCatName val="0"/>
          <c:showSerName val="0"/>
          <c:showPercent val="0"/>
          <c:showBubbleSize val="0"/>
        </c:dLbls>
        <c:gapWidth val="150"/>
        <c:shape val="box"/>
        <c:axId val="-2110572504"/>
        <c:axId val="-2110569528"/>
        <c:axId val="-2110566344"/>
      </c:bar3DChart>
      <c:catAx>
        <c:axId val="-2110572504"/>
        <c:scaling>
          <c:orientation val="minMax"/>
        </c:scaling>
        <c:delete val="0"/>
        <c:axPos val="b"/>
        <c:numFmt formatCode="General" sourceLinked="1"/>
        <c:majorTickMark val="out"/>
        <c:minorTickMark val="none"/>
        <c:tickLblPos val="nextTo"/>
        <c:crossAx val="-2110569528"/>
        <c:crosses val="autoZero"/>
        <c:auto val="1"/>
        <c:lblAlgn val="ctr"/>
        <c:lblOffset val="100"/>
        <c:noMultiLvlLbl val="0"/>
      </c:catAx>
      <c:valAx>
        <c:axId val="-2110569528"/>
        <c:scaling>
          <c:orientation val="minMax"/>
        </c:scaling>
        <c:delete val="0"/>
        <c:axPos val="l"/>
        <c:majorGridlines/>
        <c:numFmt formatCode="General" sourceLinked="1"/>
        <c:majorTickMark val="out"/>
        <c:minorTickMark val="none"/>
        <c:tickLblPos val="nextTo"/>
        <c:crossAx val="-2110572504"/>
        <c:crosses val="autoZero"/>
        <c:crossBetween val="between"/>
      </c:valAx>
      <c:serAx>
        <c:axId val="-2110566344"/>
        <c:scaling>
          <c:orientation val="minMax"/>
        </c:scaling>
        <c:delete val="0"/>
        <c:axPos val="b"/>
        <c:majorTickMark val="out"/>
        <c:minorTickMark val="none"/>
        <c:tickLblPos val="nextTo"/>
        <c:crossAx val="-2110569528"/>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6413" cy="9142413"/>
          </a:xfrm>
          <a:prstGeom prst="roundRect">
            <a:avLst>
              <a:gd name="adj" fmla="val 23"/>
            </a:avLst>
          </a:prstGeom>
          <a:solidFill>
            <a:srgbClr val="FFFFFF"/>
          </a:solidFill>
          <a:ln w="9360">
            <a:noFill/>
            <a:round/>
            <a:headEnd/>
            <a:tailEnd/>
          </a:ln>
        </p:spPr>
        <p:txBody>
          <a:bodyPr wrap="none" anchor="ctr"/>
          <a:lstStyle/>
          <a:p>
            <a:endParaRPr lang="en-US"/>
          </a:p>
        </p:txBody>
      </p:sp>
      <p:sp>
        <p:nvSpPr>
          <p:cNvPr id="2050" name="AutoShape 2"/>
          <p:cNvSpPr>
            <a:spLocks noChangeArrowheads="1"/>
          </p:cNvSpPr>
          <p:nvPr/>
        </p:nvSpPr>
        <p:spPr bwMode="auto">
          <a:xfrm>
            <a:off x="0" y="0"/>
            <a:ext cx="6854825" cy="9140825"/>
          </a:xfrm>
          <a:prstGeom prst="roundRect">
            <a:avLst>
              <a:gd name="adj" fmla="val 23"/>
            </a:avLst>
          </a:prstGeom>
          <a:solidFill>
            <a:srgbClr val="FFFFFF"/>
          </a:solidFill>
          <a:ln w="9525">
            <a:noFill/>
            <a:round/>
            <a:headEnd/>
            <a:tailEnd/>
          </a:ln>
        </p:spPr>
        <p:txBody>
          <a:bodyPr wrap="none" anchor="ctr"/>
          <a:lstStyle/>
          <a:p>
            <a:endParaRPr lang="en-US"/>
          </a:p>
        </p:txBody>
      </p:sp>
      <p:sp>
        <p:nvSpPr>
          <p:cNvPr id="2051" name="Rectangle 3"/>
          <p:cNvSpPr>
            <a:spLocks noGrp="1" noRot="1" noChangeAspect="1" noChangeArrowheads="1"/>
          </p:cNvSpPr>
          <p:nvPr>
            <p:ph type="sldImg"/>
          </p:nvPr>
        </p:nvSpPr>
        <p:spPr bwMode="auto">
          <a:xfrm>
            <a:off x="1143000" y="685800"/>
            <a:ext cx="4568825" cy="3427413"/>
          </a:xfrm>
          <a:prstGeom prst="rect">
            <a:avLst/>
          </a:prstGeom>
          <a:solidFill>
            <a:srgbClr val="FFFFFF"/>
          </a:solidFill>
          <a:ln w="9360">
            <a:solidFill>
              <a:srgbClr val="000000"/>
            </a:solidFill>
            <a:miter lim="800000"/>
            <a:headEnd/>
            <a:tailEnd/>
          </a:ln>
        </p:spPr>
      </p:sp>
      <p:sp>
        <p:nvSpPr>
          <p:cNvPr id="2052" name="Rectangle 4"/>
          <p:cNvSpPr txBox="1">
            <a:spLocks noGrp="1" noChangeArrowheads="1"/>
          </p:cNvSpPr>
          <p:nvPr>
            <p:ph type="body" idx="1"/>
          </p:nvPr>
        </p:nvSpPr>
        <p:spPr bwMode="auto">
          <a:xfrm>
            <a:off x="914400" y="4343400"/>
            <a:ext cx="5026025" cy="4113213"/>
          </a:xfrm>
          <a:prstGeom prst="rect">
            <a:avLst/>
          </a:prstGeom>
          <a:noFill/>
          <a:ln w="9525">
            <a:noFill/>
            <a:miter lim="800000"/>
            <a:headEnd/>
            <a:tailEnd/>
          </a:ln>
        </p:spPr>
        <p:txBody>
          <a:bodyPr vert="horz" wrap="square" lIns="92160" tIns="46080" rIns="92160" bIns="46080" numCol="1" anchor="t" anchorCtr="0" compatLnSpc="1">
            <a:prstTxWarp prst="textNoShape">
              <a:avLst/>
            </a:prstTxWarp>
          </a:bodyPr>
          <a:lstStyle/>
          <a:p>
            <a:pPr lvl="0"/>
            <a:endParaRPr lang="en-US"/>
          </a:p>
        </p:txBody>
      </p:sp>
      <p:sp>
        <p:nvSpPr>
          <p:cNvPr id="2053" name="Text Box 5"/>
          <p:cNvSpPr txBox="1">
            <a:spLocks noChangeArrowheads="1"/>
          </p:cNvSpPr>
          <p:nvPr/>
        </p:nvSpPr>
        <p:spPr bwMode="auto">
          <a:xfrm>
            <a:off x="3886200" y="8867775"/>
            <a:ext cx="2968625" cy="274638"/>
          </a:xfrm>
          <a:prstGeom prst="rect">
            <a:avLst/>
          </a:prstGeom>
          <a:noFill/>
          <a:ln w="9525">
            <a:noFill/>
            <a:miter lim="800000"/>
            <a:headEnd/>
            <a:tailEnd/>
          </a:ln>
        </p:spPr>
        <p:txBody>
          <a:bodyPr lIns="92160" tIns="46080" rIns="92160" bIns="46080" anchor="b">
            <a:spAutoFit/>
          </a:bodyPr>
          <a:lstStyle/>
          <a:p>
            <a:pPr algn="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489BF98-C07C-4E11-9413-DAF078D46E34}" type="slidenum">
              <a:rPr lang="en-GB" sz="1200">
                <a:latin typeface="Times" pitchFamily="18" charset="0"/>
              </a:rPr>
              <a:pPr algn="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a:t>
            </a:fld>
            <a:endParaRPr lang="en-GB" sz="1200">
              <a:latin typeface="Times" pitchFamily="18" charset="0"/>
            </a:endParaRPr>
          </a:p>
        </p:txBody>
      </p:sp>
    </p:spTree>
    <p:extLst>
      <p:ext uri="{BB962C8B-B14F-4D97-AF65-F5344CB8AC3E}">
        <p14:creationId xmlns:p14="http://schemas.microsoft.com/office/powerpoint/2010/main" val="318659570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1288457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Image of "</a:t>
            </a:r>
            <a:r>
              <a:rPr lang="fi-FI" dirty="0"/>
              <a:t>Campfire on Kaamanen road" by Ville Miettinen and used under </a:t>
            </a:r>
            <a:r>
              <a:rPr lang="fi-FI" b="0" dirty="0"/>
              <a:t>C</a:t>
            </a:r>
            <a:r>
              <a:rPr lang="en-US" b="0" dirty="0"/>
              <a:t>C-BY-NC 2.0</a:t>
            </a:r>
            <a:r>
              <a:rPr lang="en-US" b="0" baseline="0" dirty="0"/>
              <a:t> license. Original image is available at: https://www.flickr.com/photos/wili/233621595</a:t>
            </a:r>
            <a:endParaRPr lang="en-US" b="0" dirty="0"/>
          </a:p>
          <a:p>
            <a:endParaRPr lang="en-US" dirty="0"/>
          </a:p>
        </p:txBody>
      </p:sp>
    </p:spTree>
    <p:extLst>
      <p:ext uri="{BB962C8B-B14F-4D97-AF65-F5344CB8AC3E}">
        <p14:creationId xmlns:p14="http://schemas.microsoft.com/office/powerpoint/2010/main" val="204091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Cannot prove success using tests. So purpose</a:t>
            </a:r>
            <a:r>
              <a:rPr lang="en-US" baseline="0" dirty="0" smtClean="0"/>
              <a:t> cannot be correctness. Instead…</a:t>
            </a:r>
            <a:endParaRPr lang="en-US" dirty="0"/>
          </a:p>
        </p:txBody>
      </p:sp>
    </p:spTree>
    <p:extLst>
      <p:ext uri="{BB962C8B-B14F-4D97-AF65-F5344CB8AC3E}">
        <p14:creationId xmlns:p14="http://schemas.microsoft.com/office/powerpoint/2010/main" val="1574798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069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Picture is a daily stand-up from NASA's Saturn Project in 1979. This is not a new idea.</a:t>
            </a:r>
          </a:p>
          <a:p>
            <a:pPr defTabSz="432465">
              <a:defRPr/>
            </a:pPr>
            <a:endParaRPr lang="en-US" dirty="0"/>
          </a:p>
          <a:p>
            <a:pPr defTabSz="432465">
              <a:defRPr/>
            </a:pPr>
            <a:r>
              <a:rPr lang="en-US" dirty="0"/>
              <a:t>Original image of </a:t>
            </a:r>
            <a:r>
              <a:rPr lang="en-US" b="0" dirty="0"/>
              <a:t>"Pioneer Saturn- project manager daily stand up meeting" by NASA and, as government property, is in the public domain. Download available at: https://</a:t>
            </a:r>
            <a:r>
              <a:rPr lang="en-US" b="0" dirty="0" err="1"/>
              <a:t>www.flickr.com</a:t>
            </a:r>
            <a:r>
              <a:rPr lang="en-US" b="0" dirty="0"/>
              <a:t>/photos/</a:t>
            </a:r>
            <a:r>
              <a:rPr lang="en-US" b="0" dirty="0" err="1"/>
              <a:t>nasacommons</a:t>
            </a:r>
            <a:r>
              <a:rPr lang="en-US" b="0" dirty="0"/>
              <a:t>/4994063804/</a:t>
            </a:r>
            <a:endParaRPr lang="en-US" dirty="0"/>
          </a:p>
        </p:txBody>
      </p:sp>
    </p:spTree>
    <p:extLst>
      <p:ext uri="{BB962C8B-B14F-4D97-AF65-F5344CB8AC3E}">
        <p14:creationId xmlns:p14="http://schemas.microsoft.com/office/powerpoint/2010/main" val="606657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"Dominoes stopped by hand" originally by </a:t>
            </a:r>
            <a:r>
              <a:rPr lang="en-US" dirty="0" err="1"/>
              <a:t>CSchmidt</a:t>
            </a:r>
            <a:r>
              <a:rPr lang="en-US" dirty="0"/>
              <a:t>-EC and donated to public domain. Original image is available at: https://</a:t>
            </a:r>
            <a:r>
              <a:rPr lang="en-US" dirty="0" err="1"/>
              <a:t>pixabay.com</a:t>
            </a:r>
            <a:r>
              <a:rPr lang="en-US" dirty="0"/>
              <a:t>/</a:t>
            </a:r>
            <a:r>
              <a:rPr lang="en-US" dirty="0" err="1"/>
              <a:t>en</a:t>
            </a:r>
            <a:r>
              <a:rPr lang="en-US" dirty="0"/>
              <a:t>/dominoes-domino-barricade-hand-1902622/</a:t>
            </a:r>
          </a:p>
        </p:txBody>
      </p:sp>
    </p:spTree>
    <p:extLst>
      <p:ext uri="{BB962C8B-B14F-4D97-AF65-F5344CB8AC3E}">
        <p14:creationId xmlns:p14="http://schemas.microsoft.com/office/powerpoint/2010/main" val="575768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b="0" dirty="0"/>
              <a:t>Image of "</a:t>
            </a:r>
            <a:r>
              <a:rPr lang="en-US" b="0" dirty="0" err="1"/>
              <a:t>Agilo</a:t>
            </a:r>
            <a:r>
              <a:rPr lang="en-US" b="0" dirty="0"/>
              <a:t>-Burndown-Chart" by Jeff Covey used under a CC BY-SA 2.0 license. Original image available at: https://</a:t>
            </a:r>
            <a:r>
              <a:rPr lang="en-US" b="0" dirty="0" err="1"/>
              <a:t>www.flickr.com</a:t>
            </a:r>
            <a:r>
              <a:rPr lang="en-US" b="0" dirty="0"/>
              <a:t>/photos/</a:t>
            </a:r>
            <a:r>
              <a:rPr lang="en-US" b="0" dirty="0" err="1"/>
              <a:t>jeffcovey</a:t>
            </a:r>
            <a:r>
              <a:rPr lang="en-US" b="0" dirty="0"/>
              <a:t>/3771680423</a:t>
            </a:r>
          </a:p>
        </p:txBody>
      </p:sp>
    </p:spTree>
    <p:extLst>
      <p:ext uri="{BB962C8B-B14F-4D97-AF65-F5344CB8AC3E}">
        <p14:creationId xmlns:p14="http://schemas.microsoft.com/office/powerpoint/2010/main" val="2382076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983747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 to keep customer from changing mind</a:t>
            </a:r>
          </a:p>
          <a:p>
            <a:r>
              <a:rPr lang="en-US" dirty="0"/>
              <a:t>  - Be certain you know what they are saying</a:t>
            </a:r>
          </a:p>
          <a:p>
            <a:r>
              <a:rPr lang="en-US" dirty="0"/>
              <a:t>  - Be certain </a:t>
            </a:r>
            <a:r>
              <a:rPr lang="en-US" u="sng" dirty="0"/>
              <a:t>they</a:t>
            </a:r>
            <a:r>
              <a:rPr lang="en-US" dirty="0"/>
              <a:t> know what they are saying</a:t>
            </a:r>
          </a:p>
          <a:p>
            <a:r>
              <a:rPr lang="en-US" dirty="0"/>
              <a:t>  - Defer decisions as long as there is other work to do</a:t>
            </a:r>
          </a:p>
        </p:txBody>
      </p:sp>
    </p:spTree>
    <p:extLst>
      <p:ext uri="{BB962C8B-B14F-4D97-AF65-F5344CB8AC3E}">
        <p14:creationId xmlns:p14="http://schemas.microsoft.com/office/powerpoint/2010/main" val="322142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Unless you are writing program for</a:t>
            </a:r>
            <a:r>
              <a:rPr lang="en-US" baseline="0" dirty="0" smtClean="0"/>
              <a:t> people actively engaging in illicit substance abuse</a:t>
            </a:r>
            <a:endParaRPr lang="en-US" dirty="0"/>
          </a:p>
        </p:txBody>
      </p:sp>
    </p:spTree>
    <p:extLst>
      <p:ext uri="{BB962C8B-B14F-4D97-AF65-F5344CB8AC3E}">
        <p14:creationId xmlns:p14="http://schemas.microsoft.com/office/powerpoint/2010/main" val="544600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txBox="1">
            <a:spLocks noGrp="1" noChangeArrowheads="1"/>
          </p:cNvSpPr>
          <p:nvPr>
            <p:ph type="body" idx="1"/>
          </p:nvPr>
        </p:nvSpPr>
        <p:spPr>
          <a:noFill/>
          <a:ln/>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"Bow-boxes-celebration" was added</a:t>
            </a:r>
            <a:r>
              <a:rPr lang="en-US" baseline="0" dirty="0"/>
              <a:t> to public domain by </a:t>
            </a:r>
            <a:r>
              <a:rPr lang="en-US" baseline="0" dirty="0" err="1"/>
              <a:t>Pixabay.com</a:t>
            </a:r>
            <a:r>
              <a:rPr lang="en-US" baseline="0" dirty="0"/>
              <a:t>. Original image is available at: https://</a:t>
            </a:r>
            <a:r>
              <a:rPr lang="en-US" baseline="0" dirty="0" err="1"/>
              <a:t>www.pexels.com</a:t>
            </a:r>
            <a:r>
              <a:rPr lang="en-US" baseline="0" dirty="0"/>
              <a:t>/photo/bow-boxes-celebration-gifts-260188/</a:t>
            </a:r>
          </a:p>
          <a:p>
            <a:endParaRPr lang="en-US" baseline="0" dirty="0"/>
          </a:p>
          <a:p>
            <a:r>
              <a:rPr lang="en-US" baseline="0" dirty="0"/>
              <a:t>Picture of "Scrum Process" by </a:t>
            </a:r>
            <a:r>
              <a:rPr lang="en-US" baseline="0" dirty="0" err="1"/>
              <a:t>Lakeworks</a:t>
            </a:r>
            <a:r>
              <a:rPr lang="en-US" baseline="0" dirty="0"/>
              <a:t> and used under a CC BY-SA 3.0 license. The original image is available at: https://</a:t>
            </a:r>
            <a:r>
              <a:rPr lang="en-US" baseline="0" dirty="0" err="1"/>
              <a:t>commons.wikimedia.org</a:t>
            </a:r>
            <a:r>
              <a:rPr lang="en-US" baseline="0" dirty="0"/>
              <a:t>/wiki/</a:t>
            </a:r>
            <a:r>
              <a:rPr lang="en-US" baseline="0" dirty="0" err="1"/>
              <a:t>File:Scrum_process.svg</a:t>
            </a:r>
            <a:endParaRPr lang="en-US" dirty="0"/>
          </a:p>
        </p:txBody>
      </p:sp>
    </p:spTree>
    <p:extLst>
      <p:ext uri="{BB962C8B-B14F-4D97-AF65-F5344CB8AC3E}">
        <p14:creationId xmlns:p14="http://schemas.microsoft.com/office/powerpoint/2010/main" val="2692993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2082457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136642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1354902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lang="en-US" alt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lt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2F3BE79-3420-4BE1-9497-D23CD9EEB0A2}" type="slidenum">
              <a:rPr lang="en-US" altLang="en-US" smtClean="0"/>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6DA04FBA-F599-4831-8C90-0DE10E6135B1}" type="slidenum">
              <a:rPr lang="en-US" altLang="en-US" smtClean="0"/>
              <a:pPr/>
              <a:t>‹#›</a:t>
            </a:fld>
            <a:endParaRPr lang="en-US" altLang="en-US"/>
          </a:p>
        </p:txBody>
      </p:sp>
      <p:graphicFrame>
        <p:nvGraphicFramePr>
          <p:cNvPr id="6" name="TPChart" hidden="1"/>
          <p:cNvGraphicFramePr/>
          <p:nvPr userDrawn="1">
            <p:extLst>
              <p:ext uri="{D42A27DB-BD31-4B8C-83A1-F6EECF244321}">
                <p14:modId xmlns:p14="http://schemas.microsoft.com/office/powerpoint/2010/main" val="617672897"/>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469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612648" y="1600200"/>
            <a:ext cx="8153400" cy="5105400"/>
          </a:xfrm>
        </p:spPr>
        <p:txBody>
          <a:bodyPr/>
          <a:lstStyle>
            <a:lvl1pPr>
              <a:buClr>
                <a:schemeClr val="accent5"/>
              </a:buClr>
              <a:defRPr/>
            </a:lvl1pPr>
            <a:lvl3pPr>
              <a:buClr>
                <a:schemeClr val="accent3"/>
              </a:buClr>
              <a:defRPr/>
            </a:lvl3pPr>
            <a:lvl4pPr>
              <a:buClr>
                <a:schemeClr val="accent4"/>
              </a:buClr>
              <a:defRPr/>
            </a:lvl4pPr>
            <a:lvl5pPr>
              <a:buClr>
                <a:schemeClr val="accent5">
                  <a:lumMod val="60000"/>
                  <a:lumOff val="40000"/>
                </a:schemeClr>
              </a:buCl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6"/>
            <a:ext cx="3886200" cy="5116033"/>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6"/>
            <a:ext cx="3886200" cy="5116033"/>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4267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4267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5DA1427D-DA3D-45EE-BE54-D19C443E7ACE}" type="slidenum">
              <a:rPr lang="en-US"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34E3E414-9E77-4930-BF67-77DAEB18C4CE}" type="slidenum">
              <a:rPr lang="en-US"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9530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953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endParaRPr lang="en-US" alt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lt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DA04FBA-F599-4831-8C90-0DE10E6135B1}"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aelogica.com/project-management/organizing-agility-success-part-2-advanced-tracker-techniques/" TargetMode="Externa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tiff"/></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type="ctrTitle"/>
          </p:nvPr>
        </p:nvSpPr>
        <p:spPr>
          <a:solidFill>
            <a:schemeClr val="bg2">
              <a:alpha val="47000"/>
            </a:schemeClr>
          </a:solidFill>
        </p:spPr>
        <p:txBody>
          <a:bodyPr>
            <a:noAutofit/>
          </a:bodyPr>
          <a:lstStyle/>
          <a:p>
            <a:r>
              <a:rPr lang="en-US" dirty="0"/>
              <a:t>Lecture 5:</a:t>
            </a:r>
            <a:br>
              <a:rPr lang="en-US" dirty="0"/>
            </a:br>
            <a:r>
              <a:rPr lang="en-US" sz="3600" dirty="0"/>
              <a:t>requirements –or– </a:t>
            </a:r>
            <a:br>
              <a:rPr lang="en-US" sz="3600" dirty="0"/>
            </a:br>
            <a:r>
              <a:rPr lang="en-US" sz="3600" dirty="0"/>
              <a:t>You Want Me to Do </a:t>
            </a:r>
            <a:r>
              <a:rPr lang="en-US" sz="3600" i="1" dirty="0"/>
              <a:t>What</a:t>
            </a:r>
            <a:r>
              <a:rPr lang="en-US" sz="3600" dirty="0"/>
              <a:t>?</a:t>
            </a:r>
          </a:p>
        </p:txBody>
      </p:sp>
      <p:sp>
        <p:nvSpPr>
          <p:cNvPr id="44037" name="Rectangle 5"/>
          <p:cNvSpPr>
            <a:spLocks noGrp="1" noChangeArrowheads="1"/>
          </p:cNvSpPr>
          <p:nvPr>
            <p:ph type="subTitle" idx="1"/>
          </p:nvPr>
        </p:nvSpPr>
        <p:spPr/>
        <p:txBody>
          <a:bodyPr>
            <a:normAutofit/>
          </a:bodyPr>
          <a:lstStyle/>
          <a:p>
            <a:r>
              <a:rPr lang="en-US" dirty="0"/>
              <a:t>CSE 442 –  Software Engineering</a:t>
            </a:r>
          </a:p>
        </p:txBody>
      </p:sp>
      <p:pic>
        <p:nvPicPr>
          <p:cNvPr id="5" name="Picture 2" descr="C:\Users\hertzm\Documents\Teaching\Fall 14\CSC 395\Multimedia\CSC395 Lessons.png">
            <a:extLst>
              <a:ext uri="{FF2B5EF4-FFF2-40B4-BE49-F238E27FC236}">
                <a16:creationId xmlns="" xmlns:a16="http://schemas.microsoft.com/office/drawing/2014/main" id="{E47A2462-5B31-A04A-A9EF-1F4FF8FFCAC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85800" y="140804"/>
            <a:ext cx="8153400" cy="3878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Do This?</a:t>
            </a:r>
          </a:p>
        </p:txBody>
      </p:sp>
      <p:sp>
        <p:nvSpPr>
          <p:cNvPr id="3" name="Content Placeholder 2"/>
          <p:cNvSpPr>
            <a:spLocks noGrp="1"/>
          </p:cNvSpPr>
          <p:nvPr>
            <p:ph sz="quarter" idx="1"/>
          </p:nvPr>
        </p:nvSpPr>
        <p:spPr>
          <a:xfrm>
            <a:off x="612648" y="1600200"/>
            <a:ext cx="8531352" cy="5105400"/>
          </a:xfrm>
        </p:spPr>
        <p:txBody>
          <a:bodyPr>
            <a:normAutofit/>
          </a:bodyPr>
          <a:lstStyle/>
          <a:p>
            <a:pPr marL="0" indent="0" algn="ctr">
              <a:buNone/>
            </a:pPr>
            <a:r>
              <a:rPr lang="en-US" sz="5400" b="1" dirty="0">
                <a:solidFill>
                  <a:srgbClr val="FF00C3"/>
                </a:solidFill>
                <a:effectLst>
                  <a:outerShdw blurRad="50800" dist="38100" dir="2700000" algn="tl" rotWithShape="0">
                    <a:srgbClr val="000000">
                      <a:alpha val="43000"/>
                    </a:srgbClr>
                  </a:outerShdw>
                </a:effectLst>
              </a:rPr>
              <a:t>People ♥ stories</a:t>
            </a:r>
            <a:r>
              <a:rPr lang="en-US" sz="4000" b="1" dirty="0">
                <a:solidFill>
                  <a:schemeClr val="accent3">
                    <a:lumMod val="60000"/>
                    <a:lumOff val="40000"/>
                  </a:schemeClr>
                </a:solidFill>
                <a:effectLst>
                  <a:outerShdw blurRad="50800" dist="38100" dir="2700000" algn="tl" rotWithShape="0">
                    <a:srgbClr val="000000">
                      <a:alpha val="43000"/>
                    </a:srgbClr>
                  </a:outerShdw>
                </a:effectLst>
              </a:rPr>
              <a:t/>
            </a:r>
            <a:br>
              <a:rPr lang="en-US" sz="4000" b="1" dirty="0">
                <a:solidFill>
                  <a:schemeClr val="accent3">
                    <a:lumMod val="60000"/>
                    <a:lumOff val="40000"/>
                  </a:schemeClr>
                </a:solidFill>
                <a:effectLst>
                  <a:outerShdw blurRad="50800" dist="38100" dir="2700000" algn="tl" rotWithShape="0">
                    <a:srgbClr val="000000">
                      <a:alpha val="43000"/>
                    </a:srgbClr>
                  </a:outerShdw>
                </a:effectLst>
              </a:rPr>
            </a:br>
            <a:r>
              <a:rPr lang="en-US" sz="4000" b="1" dirty="0">
                <a:solidFill>
                  <a:srgbClr val="FF0000"/>
                </a:solidFill>
                <a:effectLst>
                  <a:outerShdw blurRad="50800" dist="38100" dir="2700000" algn="tl" rotWithShape="0">
                    <a:srgbClr val="000000">
                      <a:alpha val="43000"/>
                    </a:srgbClr>
                  </a:outerShdw>
                </a:effectLst>
              </a:rPr>
              <a:t>Use stories to document</a:t>
            </a:r>
          </a:p>
          <a:p>
            <a:pPr lvl="1"/>
            <a:r>
              <a:rPr lang="en-US" dirty="0">
                <a:solidFill>
                  <a:schemeClr val="accent1"/>
                </a:solidFill>
              </a:rPr>
              <a:t>Understood by everyone</a:t>
            </a:r>
            <a:r>
              <a:rPr lang="en-US" dirty="0"/>
              <a:t>; detailed, but not technical</a:t>
            </a:r>
          </a:p>
          <a:p>
            <a:pPr lvl="1"/>
            <a:r>
              <a:rPr lang="en-US" dirty="0"/>
              <a:t>Describes system </a:t>
            </a:r>
            <a:r>
              <a:rPr lang="en-US" dirty="0">
                <a:solidFill>
                  <a:schemeClr val="accent1"/>
                </a:solidFill>
              </a:rPr>
              <a:t>details from user’s perspective</a:t>
            </a:r>
          </a:p>
          <a:p>
            <a:pPr lvl="1"/>
            <a:r>
              <a:rPr lang="en-US" dirty="0">
                <a:solidFill>
                  <a:schemeClr val="accent1"/>
                </a:solidFill>
              </a:rPr>
              <a:t>Cause-and-effect documented</a:t>
            </a:r>
            <a:r>
              <a:rPr lang="en-US" dirty="0"/>
              <a:t> with needed details</a:t>
            </a:r>
          </a:p>
          <a:p>
            <a:pPr lvl="1"/>
            <a:r>
              <a:rPr lang="en-US" dirty="0"/>
              <a:t>Can provide </a:t>
            </a:r>
            <a:r>
              <a:rPr lang="en-US" dirty="0">
                <a:solidFill>
                  <a:schemeClr val="accent1"/>
                </a:solidFill>
              </a:rPr>
              <a:t>insight into requirement’s importance</a:t>
            </a:r>
          </a:p>
          <a:p>
            <a:pPr lvl="1"/>
            <a:r>
              <a:rPr lang="en-US" dirty="0">
                <a:solidFill>
                  <a:schemeClr val="accent1"/>
                </a:solidFill>
              </a:rPr>
              <a:t>Automatically testable</a:t>
            </a:r>
            <a:r>
              <a:rPr lang="en-US" dirty="0"/>
              <a:t>;</a:t>
            </a:r>
            <a:r>
              <a:rPr lang="en-US" dirty="0">
                <a:solidFill>
                  <a:schemeClr val="accent1"/>
                </a:solidFill>
              </a:rPr>
              <a:t> </a:t>
            </a:r>
            <a:r>
              <a:rPr lang="en-US" dirty="0"/>
              <a:t>story states effects of actions</a:t>
            </a:r>
          </a:p>
        </p:txBody>
      </p:sp>
    </p:spTree>
    <p:extLst>
      <p:ext uri="{BB962C8B-B14F-4D97-AF65-F5344CB8AC3E}">
        <p14:creationId xmlns:p14="http://schemas.microsoft.com/office/powerpoint/2010/main" val="21081394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 Much vs. Too Little</a:t>
            </a:r>
          </a:p>
        </p:txBody>
      </p:sp>
      <p:sp>
        <p:nvSpPr>
          <p:cNvPr id="3" name="Content Placeholder 2"/>
          <p:cNvSpPr>
            <a:spLocks noGrp="1"/>
          </p:cNvSpPr>
          <p:nvPr>
            <p:ph idx="1"/>
          </p:nvPr>
        </p:nvSpPr>
        <p:spPr>
          <a:xfrm>
            <a:off x="612648" y="1600200"/>
            <a:ext cx="8531352" cy="5105400"/>
          </a:xfrm>
        </p:spPr>
        <p:txBody>
          <a:bodyPr/>
          <a:lstStyle/>
          <a:p>
            <a:r>
              <a:rPr lang="en-US" dirty="0"/>
              <a:t>Limit stories to </a:t>
            </a:r>
            <a:r>
              <a:rPr lang="en-US" dirty="0">
                <a:solidFill>
                  <a:schemeClr val="accent3"/>
                </a:solidFill>
              </a:rPr>
              <a:t>highlight </a:t>
            </a:r>
            <a:r>
              <a:rPr lang="en-US">
                <a:solidFill>
                  <a:schemeClr val="accent3"/>
                </a:solidFill>
              </a:rPr>
              <a:t>only </a:t>
            </a:r>
            <a:r>
              <a:rPr lang="en-US" b="1" i="1">
                <a:solidFill>
                  <a:schemeClr val="accent3"/>
                </a:solidFill>
              </a:rPr>
              <a:t>required</a:t>
            </a:r>
            <a:r>
              <a:rPr lang="en-US">
                <a:solidFill>
                  <a:schemeClr val="accent3"/>
                </a:solidFill>
              </a:rPr>
              <a:t> </a:t>
            </a:r>
            <a:r>
              <a:rPr lang="en-US" dirty="0">
                <a:solidFill>
                  <a:schemeClr val="accent3"/>
                </a:solidFill>
              </a:rPr>
              <a:t>details</a:t>
            </a:r>
          </a:p>
          <a:p>
            <a:pPr lvl="1"/>
            <a:r>
              <a:rPr lang="en-US" b="1" cap="small" dirty="0">
                <a:solidFill>
                  <a:schemeClr val="accent4">
                    <a:lumMod val="75000"/>
                  </a:schemeClr>
                </a:solidFill>
              </a:rPr>
              <a:t>What</a:t>
            </a:r>
            <a:r>
              <a:rPr lang="en-US" b="1" dirty="0">
                <a:solidFill>
                  <a:schemeClr val="accent4">
                    <a:lumMod val="75000"/>
                  </a:schemeClr>
                </a:solidFill>
              </a:rPr>
              <a:t> </a:t>
            </a:r>
            <a:r>
              <a:rPr lang="en-US" dirty="0">
                <a:solidFill>
                  <a:schemeClr val="accent4">
                    <a:lumMod val="75000"/>
                  </a:schemeClr>
                </a:solidFill>
              </a:rPr>
              <a:t>occurs &amp;</a:t>
            </a:r>
            <a:r>
              <a:rPr lang="en-US" b="1" dirty="0">
                <a:solidFill>
                  <a:schemeClr val="accent4">
                    <a:lumMod val="75000"/>
                  </a:schemeClr>
                </a:solidFill>
              </a:rPr>
              <a:t> </a:t>
            </a:r>
            <a:r>
              <a:rPr lang="en-US" b="1" cap="small" dirty="0">
                <a:solidFill>
                  <a:schemeClr val="accent4">
                    <a:lumMod val="75000"/>
                  </a:schemeClr>
                </a:solidFill>
              </a:rPr>
              <a:t>why</a:t>
            </a:r>
            <a:r>
              <a:rPr lang="en-US" dirty="0">
                <a:solidFill>
                  <a:schemeClr val="accent4">
                    <a:lumMod val="75000"/>
                  </a:schemeClr>
                </a:solidFill>
              </a:rPr>
              <a:t> it happens </a:t>
            </a:r>
            <a:r>
              <a:rPr lang="en-US" dirty="0"/>
              <a:t>are important to know</a:t>
            </a:r>
          </a:p>
          <a:p>
            <a:pPr lvl="1"/>
            <a:r>
              <a:rPr lang="en-US" dirty="0"/>
              <a:t>Clients, developers, &amp; legal </a:t>
            </a:r>
            <a:r>
              <a:rPr lang="en-US" dirty="0">
                <a:solidFill>
                  <a:schemeClr val="accent1"/>
                </a:solidFill>
              </a:rPr>
              <a:t>must agree on these details</a:t>
            </a:r>
          </a:p>
          <a:p>
            <a:pPr lvl="1"/>
            <a:r>
              <a:rPr lang="en-US" b="1" strike="dblStrike" cap="small" dirty="0">
                <a:solidFill>
                  <a:schemeClr val="accent2">
                    <a:lumMod val="50000"/>
                  </a:schemeClr>
                </a:solidFill>
              </a:rPr>
              <a:t>How </a:t>
            </a:r>
            <a:r>
              <a:rPr lang="en-US" strike="dblStrike" dirty="0">
                <a:solidFill>
                  <a:schemeClr val="accent2">
                    <a:lumMod val="50000"/>
                  </a:schemeClr>
                </a:solidFill>
              </a:rPr>
              <a:t>it happens</a:t>
            </a:r>
            <a:r>
              <a:rPr lang="en-US" dirty="0">
                <a:solidFill>
                  <a:schemeClr val="accent2">
                    <a:lumMod val="50000"/>
                  </a:schemeClr>
                </a:solidFill>
              </a:rPr>
              <a:t> unimportant</a:t>
            </a:r>
            <a:r>
              <a:rPr lang="en-US" dirty="0"/>
              <a:t>: nobody cares </a:t>
            </a:r>
            <a:r>
              <a:rPr lang="en-US" sz="2000" dirty="0"/>
              <a:t>(&amp; will change)</a:t>
            </a:r>
            <a:endParaRPr lang="en-US" dirty="0">
              <a:solidFill>
                <a:srgbClr val="3891A7"/>
              </a:solidFill>
            </a:endParaRPr>
          </a:p>
          <a:p>
            <a:endParaRPr lang="en-US" dirty="0"/>
          </a:p>
          <a:p>
            <a:r>
              <a:rPr lang="en-US" dirty="0"/>
              <a:t>Cannot just settle; </a:t>
            </a:r>
            <a:r>
              <a:rPr lang="en-US" b="1" dirty="0">
                <a:solidFill>
                  <a:schemeClr val="accent3"/>
                </a:solidFill>
              </a:rPr>
              <a:t>must keep asking questions</a:t>
            </a:r>
          </a:p>
          <a:p>
            <a:pPr lvl="1"/>
            <a:r>
              <a:rPr lang="en-US" dirty="0">
                <a:solidFill>
                  <a:schemeClr val="accent1"/>
                </a:solidFill>
              </a:rPr>
              <a:t>“</a:t>
            </a:r>
            <a:r>
              <a:rPr lang="en-US" sz="2000" dirty="0">
                <a:solidFill>
                  <a:schemeClr val="accent1"/>
                </a:solidFill>
                <a:latin typeface="Chalkduster" charset="0"/>
                <a:ea typeface="Chalkduster" charset="0"/>
                <a:cs typeface="Chalkduster" charset="0"/>
              </a:rPr>
              <a:t>But what if ____</a:t>
            </a:r>
            <a:r>
              <a:rPr lang="en-US" dirty="0">
                <a:solidFill>
                  <a:schemeClr val="accent1"/>
                </a:solidFill>
              </a:rPr>
              <a:t>” finds errors </a:t>
            </a:r>
            <a:r>
              <a:rPr lang="en-US" dirty="0"/>
              <a:t>system must handle</a:t>
            </a:r>
          </a:p>
          <a:p>
            <a:pPr lvl="1"/>
            <a:r>
              <a:rPr lang="en-US" dirty="0"/>
              <a:t>Assume worst &amp;</a:t>
            </a:r>
            <a:r>
              <a:rPr lang="en-US" dirty="0">
                <a:solidFill>
                  <a:schemeClr val="accent1"/>
                </a:solidFill>
              </a:rPr>
              <a:t> ask “</a:t>
            </a:r>
            <a:r>
              <a:rPr lang="en-US" sz="2000" dirty="0">
                <a:solidFill>
                  <a:schemeClr val="accent1"/>
                </a:solidFill>
                <a:latin typeface="Chalkduster" charset="0"/>
                <a:ea typeface="Chalkduster" charset="0"/>
                <a:cs typeface="Chalkduster" charset="0"/>
              </a:rPr>
              <a:t>What problems could occur?</a:t>
            </a:r>
            <a:r>
              <a:rPr lang="en-US" dirty="0">
                <a:solidFill>
                  <a:schemeClr val="accent1"/>
                </a:solidFill>
              </a:rPr>
              <a:t>”</a:t>
            </a:r>
          </a:p>
          <a:p>
            <a:pPr lvl="1"/>
            <a:r>
              <a:rPr lang="en-US" dirty="0">
                <a:solidFill>
                  <a:schemeClr val="accent1"/>
                </a:solidFill>
              </a:rPr>
              <a:t>“</a:t>
            </a:r>
            <a:r>
              <a:rPr lang="en-US" sz="2000" dirty="0">
                <a:solidFill>
                  <a:schemeClr val="accent1"/>
                </a:solidFill>
                <a:latin typeface="Chalkduster" charset="0"/>
                <a:ea typeface="Chalkduster" charset="0"/>
                <a:cs typeface="Chalkduster" charset="0"/>
              </a:rPr>
              <a:t>Is this really needed?</a:t>
            </a:r>
            <a:r>
              <a:rPr lang="en-US" dirty="0">
                <a:solidFill>
                  <a:schemeClr val="accent1"/>
                </a:solidFill>
              </a:rPr>
              <a:t>” </a:t>
            </a:r>
            <a:r>
              <a:rPr lang="en-US" dirty="0"/>
              <a:t>avoids documenting wants</a:t>
            </a:r>
          </a:p>
          <a:p>
            <a:pPr lvl="1"/>
            <a:endParaRPr lang="en-US" dirty="0">
              <a:solidFill>
                <a:schemeClr val="accent1"/>
              </a:solidFill>
            </a:endParaRPr>
          </a:p>
        </p:txBody>
      </p:sp>
    </p:spTree>
    <p:extLst>
      <p:ext uri="{BB962C8B-B14F-4D97-AF65-F5344CB8AC3E}">
        <p14:creationId xmlns:p14="http://schemas.microsoft.com/office/powerpoint/2010/main" val="29198856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78952" cy="990600"/>
          </a:xfrm>
        </p:spPr>
        <p:txBody>
          <a:bodyPr>
            <a:noAutofit/>
          </a:bodyPr>
          <a:lstStyle/>
          <a:p>
            <a:r>
              <a:rPr lang="en-US" b="1" dirty="0">
                <a:solidFill>
                  <a:schemeClr val="tx1"/>
                </a:solidFill>
                <a:effectLst>
                  <a:outerShdw blurRad="50800" dist="38100" dir="2700000" algn="tl" rotWithShape="0">
                    <a:srgbClr val="000000">
                      <a:alpha val="43000"/>
                    </a:srgbClr>
                  </a:outerShdw>
                </a:effectLst>
              </a:rPr>
              <a:t>User Stories </a:t>
            </a:r>
            <a:r>
              <a:rPr lang="en-US" dirty="0"/>
              <a:t>to the Rescue</a:t>
            </a:r>
          </a:p>
        </p:txBody>
      </p:sp>
      <p:sp>
        <p:nvSpPr>
          <p:cNvPr id="3" name="Content Placeholder 2"/>
          <p:cNvSpPr>
            <a:spLocks noGrp="1"/>
          </p:cNvSpPr>
          <p:nvPr>
            <p:ph sz="quarter" idx="1"/>
          </p:nvPr>
        </p:nvSpPr>
        <p:spPr>
          <a:xfrm>
            <a:off x="612648" y="1600200"/>
            <a:ext cx="8531352" cy="5105400"/>
          </a:xfrm>
        </p:spPr>
        <p:txBody>
          <a:bodyPr/>
          <a:lstStyle/>
          <a:p>
            <a:r>
              <a:rPr lang="en-US" dirty="0">
                <a:solidFill>
                  <a:schemeClr val="accent3"/>
                </a:solidFill>
              </a:rPr>
              <a:t>Lightweight approach </a:t>
            </a:r>
            <a:r>
              <a:rPr lang="en-US" dirty="0"/>
              <a:t>for capturing requirements</a:t>
            </a:r>
          </a:p>
          <a:p>
            <a:pPr lvl="1"/>
            <a:r>
              <a:rPr lang="en-US" dirty="0"/>
              <a:t>Story documents </a:t>
            </a:r>
            <a:r>
              <a:rPr lang="en-US" dirty="0">
                <a:solidFill>
                  <a:schemeClr val="accent1"/>
                </a:solidFill>
              </a:rPr>
              <a:t>single system interaction by </a:t>
            </a:r>
            <a:r>
              <a:rPr lang="en-US" dirty="0">
                <a:solidFill>
                  <a:srgbClr val="3891A7"/>
                </a:solidFill>
              </a:rPr>
              <a:t>user </a:t>
            </a:r>
          </a:p>
          <a:p>
            <a:pPr lvl="1"/>
            <a:r>
              <a:rPr lang="en-US" dirty="0">
                <a:solidFill>
                  <a:srgbClr val="3891A7"/>
                </a:solidFill>
              </a:rPr>
              <a:t>Details will change </a:t>
            </a:r>
            <a:r>
              <a:rPr lang="en-US" dirty="0"/>
              <a:t>so does not waste time on them</a:t>
            </a:r>
          </a:p>
          <a:p>
            <a:pPr lvl="1"/>
            <a:r>
              <a:rPr lang="en-US" dirty="0"/>
              <a:t>Needs fluctuate, so </a:t>
            </a:r>
            <a:r>
              <a:rPr lang="en-US" dirty="0">
                <a:solidFill>
                  <a:schemeClr val="accent1"/>
                </a:solidFill>
              </a:rPr>
              <a:t>requirements readable by client</a:t>
            </a:r>
          </a:p>
          <a:p>
            <a:pPr lvl="1"/>
            <a:r>
              <a:rPr lang="en-US" dirty="0">
                <a:solidFill>
                  <a:schemeClr val="accent1"/>
                </a:solidFill>
              </a:rPr>
              <a:t>Explains </a:t>
            </a:r>
            <a:r>
              <a:rPr lang="en-US" i="1" dirty="0">
                <a:solidFill>
                  <a:schemeClr val="accent1"/>
                </a:solidFill>
              </a:rPr>
              <a:t>why</a:t>
            </a:r>
            <a:r>
              <a:rPr lang="en-US" dirty="0">
                <a:solidFill>
                  <a:schemeClr val="accent1"/>
                </a:solidFill>
              </a:rPr>
              <a:t> requirement needed</a:t>
            </a:r>
            <a:r>
              <a:rPr lang="en-US" dirty="0"/>
              <a:t> to allow prioritization</a:t>
            </a:r>
          </a:p>
        </p:txBody>
      </p:sp>
    </p:spTree>
    <p:extLst>
      <p:ext uri="{BB962C8B-B14F-4D97-AF65-F5344CB8AC3E}">
        <p14:creationId xmlns:p14="http://schemas.microsoft.com/office/powerpoint/2010/main" val="11573888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78952" cy="990600"/>
          </a:xfrm>
        </p:spPr>
        <p:txBody>
          <a:bodyPr>
            <a:noAutofit/>
          </a:bodyPr>
          <a:lstStyle/>
          <a:p>
            <a:r>
              <a:rPr lang="en-US" b="1" dirty="0">
                <a:solidFill>
                  <a:schemeClr val="tx1"/>
                </a:solidFill>
                <a:effectLst>
                  <a:outerShdw blurRad="50800" dist="38100" dir="2700000" algn="tl" rotWithShape="0">
                    <a:srgbClr val="000000">
                      <a:alpha val="43000"/>
                    </a:srgbClr>
                  </a:outerShdw>
                </a:effectLst>
              </a:rPr>
              <a:t>User Stories </a:t>
            </a:r>
            <a:r>
              <a:rPr lang="en-US" dirty="0"/>
              <a:t>to the Rescue</a:t>
            </a:r>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a:solidFill>
                  <a:schemeClr val="accent3"/>
                </a:solidFill>
              </a:rPr>
              <a:t>Lightweight approach </a:t>
            </a:r>
            <a:r>
              <a:rPr lang="en-US" dirty="0"/>
              <a:t>for capturing requirements</a:t>
            </a:r>
          </a:p>
          <a:p>
            <a:pPr lvl="1"/>
            <a:r>
              <a:rPr lang="en-US" dirty="0"/>
              <a:t>Story documents </a:t>
            </a:r>
            <a:r>
              <a:rPr lang="en-US" dirty="0">
                <a:solidFill>
                  <a:schemeClr val="accent1"/>
                </a:solidFill>
              </a:rPr>
              <a:t>single system interaction by </a:t>
            </a:r>
            <a:r>
              <a:rPr lang="en-US" dirty="0">
                <a:solidFill>
                  <a:srgbClr val="3891A7"/>
                </a:solidFill>
              </a:rPr>
              <a:t>user </a:t>
            </a:r>
          </a:p>
          <a:p>
            <a:pPr lvl="1"/>
            <a:r>
              <a:rPr lang="en-US" dirty="0">
                <a:solidFill>
                  <a:srgbClr val="3891A7"/>
                </a:solidFill>
              </a:rPr>
              <a:t>Details will change </a:t>
            </a:r>
            <a:r>
              <a:rPr lang="en-US" dirty="0"/>
              <a:t>so does not waste time on them</a:t>
            </a:r>
          </a:p>
          <a:p>
            <a:pPr lvl="1"/>
            <a:r>
              <a:rPr lang="en-US" dirty="0"/>
              <a:t>Needs fluctuate, so </a:t>
            </a:r>
            <a:r>
              <a:rPr lang="en-US" dirty="0">
                <a:solidFill>
                  <a:schemeClr val="accent1"/>
                </a:solidFill>
              </a:rPr>
              <a:t>requirements readable by client</a:t>
            </a:r>
          </a:p>
          <a:p>
            <a:pPr lvl="1"/>
            <a:r>
              <a:rPr lang="en-US" dirty="0">
                <a:solidFill>
                  <a:schemeClr val="accent1"/>
                </a:solidFill>
              </a:rPr>
              <a:t>Explains </a:t>
            </a:r>
            <a:r>
              <a:rPr lang="en-US" i="1" dirty="0">
                <a:solidFill>
                  <a:schemeClr val="accent1"/>
                </a:solidFill>
              </a:rPr>
              <a:t>why</a:t>
            </a:r>
            <a:r>
              <a:rPr lang="en-US" dirty="0">
                <a:solidFill>
                  <a:schemeClr val="accent1"/>
                </a:solidFill>
              </a:rPr>
              <a:t> requirement needed</a:t>
            </a:r>
            <a:r>
              <a:rPr lang="en-US" dirty="0"/>
              <a:t> to allow prioritization</a:t>
            </a:r>
          </a:p>
          <a:p>
            <a:r>
              <a:rPr lang="en-US" dirty="0"/>
              <a:t>When change expected, </a:t>
            </a:r>
            <a:r>
              <a:rPr lang="en-US" dirty="0">
                <a:solidFill>
                  <a:schemeClr val="accent3"/>
                </a:solidFill>
              </a:rPr>
              <a:t>can better use resources</a:t>
            </a:r>
          </a:p>
          <a:p>
            <a:pPr lvl="1"/>
            <a:r>
              <a:rPr lang="en-US" dirty="0">
                <a:solidFill>
                  <a:schemeClr val="accent1"/>
                </a:solidFill>
              </a:rPr>
              <a:t>Cheap to create </a:t>
            </a:r>
            <a:r>
              <a:rPr lang="en-US" dirty="0"/>
              <a:t>since user story often single sentence</a:t>
            </a:r>
          </a:p>
          <a:p>
            <a:pPr lvl="1"/>
            <a:r>
              <a:rPr lang="en-US" dirty="0"/>
              <a:t>May never be implemented, so </a:t>
            </a:r>
            <a:r>
              <a:rPr lang="en-US" dirty="0">
                <a:solidFill>
                  <a:srgbClr val="3891A7"/>
                </a:solidFill>
              </a:rPr>
              <a:t>eschews most details</a:t>
            </a:r>
          </a:p>
          <a:p>
            <a:pPr lvl="1"/>
            <a:r>
              <a:rPr lang="en-US" dirty="0">
                <a:solidFill>
                  <a:srgbClr val="3891A7"/>
                </a:solidFill>
              </a:rPr>
              <a:t>Keeps focus on conversation </a:t>
            </a:r>
            <a:r>
              <a:rPr lang="en-US" dirty="0"/>
              <a:t>rather than processes</a:t>
            </a:r>
          </a:p>
          <a:p>
            <a:pPr lvl="1"/>
            <a:r>
              <a:rPr lang="en-US" dirty="0"/>
              <a:t>Waterfalls need not apply,</a:t>
            </a:r>
            <a:r>
              <a:rPr lang="en-US" dirty="0">
                <a:solidFill>
                  <a:srgbClr val="3891A7"/>
                </a:solidFill>
              </a:rPr>
              <a:t> common in iterative models</a:t>
            </a:r>
          </a:p>
        </p:txBody>
      </p:sp>
    </p:spTree>
    <p:extLst>
      <p:ext uri="{BB962C8B-B14F-4D97-AF65-F5344CB8AC3E}">
        <p14:creationId xmlns:p14="http://schemas.microsoft.com/office/powerpoint/2010/main" val="20531561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p:txBody>
      </p:sp>
    </p:spTree>
    <p:extLst>
      <p:ext uri="{BB962C8B-B14F-4D97-AF65-F5344CB8AC3E}">
        <p14:creationId xmlns:p14="http://schemas.microsoft.com/office/powerpoint/2010/main" val="39475965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“The gambler comes up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and places his bet.”</a:t>
            </a:r>
          </a:p>
        </p:txBody>
      </p:sp>
    </p:spTree>
    <p:extLst>
      <p:ext uri="{BB962C8B-B14F-4D97-AF65-F5344CB8AC3E}">
        <p14:creationId xmlns:p14="http://schemas.microsoft.com/office/powerpoint/2010/main" val="9455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b="1" dirty="0">
                <a:solidFill>
                  <a:schemeClr val="accent1"/>
                </a:solidFill>
                <a:effectLst>
                  <a:outerShdw blurRad="50800" dist="38100" dir="2700000" algn="tl" rotWithShape="0">
                    <a:srgbClr val="000000">
                      <a:alpha val="43000"/>
                    </a:srgbClr>
                  </a:outerShdw>
                </a:effectLst>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t>
            </a:r>
            <a:r>
              <a:rPr lang="en-US" sz="3200" u="sng" dirty="0">
                <a:solidFill>
                  <a:schemeClr val="accent3"/>
                </a:solidFill>
                <a:latin typeface="Lucida Handwriting"/>
                <a:cs typeface="Lucida Handwriting"/>
              </a:rPr>
              <a:t>The gambler comes up</a:t>
            </a:r>
            <a:r>
              <a:rPr lang="en-US" sz="3200" dirty="0">
                <a:solidFill>
                  <a:schemeClr val="accent3"/>
                </a:solidFill>
                <a:latin typeface="Lucida Handwriting"/>
                <a:cs typeface="Lucida Handwriting"/>
              </a:rPr>
              <a:t>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and places his bet.”</a:t>
            </a:r>
          </a:p>
        </p:txBody>
      </p:sp>
    </p:spTree>
    <p:extLst>
      <p:ext uri="{BB962C8B-B14F-4D97-AF65-F5344CB8AC3E}">
        <p14:creationId xmlns:p14="http://schemas.microsoft.com/office/powerpoint/2010/main" val="381811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b="1" dirty="0">
                <a:solidFill>
                  <a:schemeClr val="accent1"/>
                </a:solidFill>
                <a:effectLst>
                  <a:outerShdw blurRad="50800" dist="38100" dir="2700000" algn="tl" rotWithShape="0">
                    <a:srgbClr val="000000">
                      <a:alpha val="43000"/>
                    </a:srgbClr>
                  </a:outerShdw>
                </a:effectLst>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t>
            </a:r>
            <a:r>
              <a:rPr lang="en-US" sz="3200" u="sng" dirty="0">
                <a:solidFill>
                  <a:schemeClr val="accent3"/>
                </a:solidFill>
                <a:latin typeface="Lucida Handwriting"/>
                <a:cs typeface="Lucida Handwriting"/>
              </a:rPr>
              <a:t>As a gambler,</a:t>
            </a:r>
            <a:br>
              <a:rPr lang="en-US" sz="3200" u="sng" dirty="0">
                <a:solidFill>
                  <a:schemeClr val="accent3"/>
                </a:solidFill>
                <a:latin typeface="Lucida Handwriting"/>
                <a:cs typeface="Lucida Handwriting"/>
              </a:rPr>
            </a:br>
            <a:r>
              <a:rPr lang="en-US" sz="3200" u="sng" dirty="0">
                <a:solidFill>
                  <a:schemeClr val="accent3"/>
                </a:solidFill>
                <a:latin typeface="Lucida Handwriting"/>
                <a:cs typeface="Lucida Handwriting"/>
              </a:rPr>
              <a:t>I</a:t>
            </a:r>
            <a:r>
              <a:rPr lang="en-US" sz="3200" dirty="0">
                <a:solidFill>
                  <a:schemeClr val="accent3"/>
                </a:solidFill>
                <a:latin typeface="Lucida Handwriting"/>
                <a:cs typeface="Lucida Handwriting"/>
              </a:rPr>
              <a:t> place </a:t>
            </a:r>
            <a:r>
              <a:rPr lang="en-US" sz="3200" u="sng" dirty="0">
                <a:solidFill>
                  <a:schemeClr val="accent3"/>
                </a:solidFill>
                <a:latin typeface="Lucida Handwriting"/>
                <a:cs typeface="Lucida Handwriting"/>
              </a:rPr>
              <a:t>my</a:t>
            </a:r>
            <a:r>
              <a:rPr lang="en-US" sz="3200" dirty="0">
                <a:solidFill>
                  <a:schemeClr val="accent3"/>
                </a:solidFill>
                <a:latin typeface="Lucida Handwriting"/>
                <a:cs typeface="Lucida Handwriting"/>
              </a:rPr>
              <a:t> bet.”</a:t>
            </a:r>
          </a:p>
        </p:txBody>
      </p:sp>
    </p:spTree>
    <p:extLst>
      <p:ext uri="{BB962C8B-B14F-4D97-AF65-F5344CB8AC3E}">
        <p14:creationId xmlns:p14="http://schemas.microsoft.com/office/powerpoint/2010/main" val="30501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Role</a:t>
            </a:r>
          </a:p>
        </p:txBody>
      </p:sp>
      <p:sp>
        <p:nvSpPr>
          <p:cNvPr id="3" name="Content Placeholder 2"/>
          <p:cNvSpPr>
            <a:spLocks noGrp="1"/>
          </p:cNvSpPr>
          <p:nvPr>
            <p:ph sz="quarter" idx="1"/>
          </p:nvPr>
        </p:nvSpPr>
        <p:spPr>
          <a:xfrm>
            <a:off x="533400" y="1600200"/>
            <a:ext cx="8610600" cy="5257800"/>
          </a:xfrm>
        </p:spPr>
        <p:txBody>
          <a:bodyPr lIns="0" rIns="0">
            <a:norm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4000" dirty="0">
                <a:solidFill>
                  <a:schemeClr val="tx1">
                    <a:lumMod val="50000"/>
                    <a:lumOff val="50000"/>
                  </a:schemeClr>
                </a:solidFill>
              </a:rPr>
              <a:t>Written from</a:t>
            </a:r>
            <a:r>
              <a:rPr lang="en-US" sz="4000" dirty="0">
                <a:solidFill>
                  <a:schemeClr val="accent1"/>
                </a:solidFill>
              </a:rPr>
              <a:t/>
            </a:r>
            <a:br>
              <a:rPr lang="en-US" sz="4000" dirty="0">
                <a:solidFill>
                  <a:schemeClr val="accent1"/>
                </a:solidFill>
              </a:rPr>
            </a:br>
            <a:r>
              <a:rPr lang="en-US" sz="6500" b="1" dirty="0">
                <a:solidFill>
                  <a:schemeClr val="accent3"/>
                </a:solidFill>
                <a:effectLst>
                  <a:glow rad="139700">
                    <a:schemeClr val="accent2">
                      <a:satMod val="175000"/>
                      <a:alpha val="40000"/>
                    </a:schemeClr>
                  </a:glow>
                </a:effectLst>
              </a:rPr>
              <a:t>user’s</a:t>
            </a:r>
            <a:r>
              <a:rPr lang="en-US" sz="6500" dirty="0">
                <a:effectLst>
                  <a:glow rad="139700">
                    <a:schemeClr val="accent2">
                      <a:satMod val="175000"/>
                      <a:alpha val="40000"/>
                    </a:schemeClr>
                  </a:glow>
                </a:effectLst>
              </a:rPr>
              <a:t> </a:t>
            </a:r>
            <a:r>
              <a:rPr lang="en-US" sz="6500" dirty="0">
                <a:solidFill>
                  <a:schemeClr val="accent3"/>
                </a:solidFill>
              </a:rPr>
              <a:t>perspective:</a:t>
            </a:r>
            <a:r>
              <a:rPr lang="en-US" sz="6500" dirty="0"/>
              <a:t/>
            </a:r>
            <a:br>
              <a:rPr lang="en-US" sz="6500" dirty="0"/>
            </a:br>
            <a:r>
              <a:rPr lang="en-US" sz="6500" b="1" dirty="0">
                <a:solidFill>
                  <a:schemeClr val="accent1"/>
                </a:solidFill>
              </a:rPr>
              <a:t>Document </a:t>
            </a:r>
            <a:r>
              <a:rPr lang="en-US" sz="6500" b="1" dirty="0" smtClean="0">
                <a:solidFill>
                  <a:schemeClr val="accent1"/>
                </a:solidFill>
              </a:rPr>
              <a:t>user's </a:t>
            </a:r>
            <a:r>
              <a:rPr lang="en-US" sz="6500" b="1" dirty="0">
                <a:solidFill>
                  <a:schemeClr val="accent1"/>
                </a:solidFill>
              </a:rPr>
              <a:t>view</a:t>
            </a:r>
            <a:r>
              <a:rPr lang="en-US" sz="4000" dirty="0">
                <a:solidFill>
                  <a:schemeClr val="bg2"/>
                </a:solidFill>
              </a:rPr>
              <a:t>;</a:t>
            </a:r>
            <a:endParaRPr lang="en-US" sz="6500" b="1" dirty="0">
              <a:solidFill>
                <a:schemeClr val="bg2"/>
              </a:solidFill>
            </a:endParaRPr>
          </a:p>
        </p:txBody>
      </p:sp>
    </p:spTree>
    <p:extLst>
      <p:ext uri="{BB962C8B-B14F-4D97-AF65-F5344CB8AC3E}">
        <p14:creationId xmlns:p14="http://schemas.microsoft.com/office/powerpoint/2010/main" val="3170453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Role</a:t>
            </a:r>
          </a:p>
        </p:txBody>
      </p:sp>
      <p:sp>
        <p:nvSpPr>
          <p:cNvPr id="3" name="Content Placeholder 2"/>
          <p:cNvSpPr>
            <a:spLocks noGrp="1"/>
          </p:cNvSpPr>
          <p:nvPr>
            <p:ph sz="quarter" idx="1"/>
          </p:nvPr>
        </p:nvSpPr>
        <p:spPr>
          <a:xfrm>
            <a:off x="533400" y="1600200"/>
            <a:ext cx="8610600" cy="5257800"/>
          </a:xfrm>
        </p:spPr>
        <p:txBody>
          <a:bodyPr lIns="0" rIns="0">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dirty="0">
                <a:solidFill>
                  <a:schemeClr val="tx1">
                    <a:lumMod val="50000"/>
                    <a:lumOff val="50000"/>
                  </a:schemeClr>
                </a:solidFill>
              </a:rPr>
              <a:t>Written from</a:t>
            </a:r>
            <a:r>
              <a:rPr lang="en-US" sz="4000" dirty="0">
                <a:solidFill>
                  <a:schemeClr val="accent1"/>
                </a:solidFill>
              </a:rPr>
              <a:t/>
            </a:r>
            <a:br>
              <a:rPr lang="en-US" sz="4000" dirty="0">
                <a:solidFill>
                  <a:schemeClr val="accent1"/>
                </a:solidFill>
              </a:rPr>
            </a:br>
            <a:r>
              <a:rPr lang="en-US" sz="6500" b="1" dirty="0">
                <a:solidFill>
                  <a:schemeClr val="accent3"/>
                </a:solidFill>
                <a:effectLst>
                  <a:glow rad="139700">
                    <a:schemeClr val="accent2">
                      <a:satMod val="175000"/>
                      <a:alpha val="40000"/>
                    </a:schemeClr>
                  </a:glow>
                </a:effectLst>
              </a:rPr>
              <a:t>user’s</a:t>
            </a:r>
            <a:r>
              <a:rPr lang="en-US" sz="6500" dirty="0">
                <a:effectLst>
                  <a:glow rad="139700">
                    <a:schemeClr val="accent2">
                      <a:satMod val="175000"/>
                      <a:alpha val="40000"/>
                    </a:schemeClr>
                  </a:glow>
                </a:effectLst>
              </a:rPr>
              <a:t> </a:t>
            </a:r>
            <a:r>
              <a:rPr lang="en-US" sz="6500" dirty="0">
                <a:solidFill>
                  <a:schemeClr val="accent3"/>
                </a:solidFill>
              </a:rPr>
              <a:t>perspective:</a:t>
            </a:r>
            <a:r>
              <a:rPr lang="en-US" sz="6500" dirty="0"/>
              <a:t/>
            </a:r>
            <a:br>
              <a:rPr lang="en-US" sz="6500" dirty="0"/>
            </a:br>
            <a:r>
              <a:rPr lang="en-US" sz="6500" b="1" dirty="0" smtClean="0">
                <a:solidFill>
                  <a:schemeClr val="accent1"/>
                </a:solidFill>
              </a:rPr>
              <a:t>Document user's </a:t>
            </a:r>
            <a:r>
              <a:rPr lang="en-US" sz="6500" b="1" dirty="0">
                <a:solidFill>
                  <a:schemeClr val="accent1"/>
                </a:solidFill>
              </a:rPr>
              <a:t>view</a:t>
            </a:r>
            <a:r>
              <a:rPr lang="en-US" sz="4000" dirty="0">
                <a:solidFill>
                  <a:schemeClr val="bg1">
                    <a:lumMod val="50000"/>
                  </a:schemeClr>
                </a:solidFill>
              </a:rPr>
              <a:t>;</a:t>
            </a:r>
            <a:r>
              <a:rPr lang="en-US" sz="6500" dirty="0">
                <a:solidFill>
                  <a:schemeClr val="bg1">
                    <a:lumMod val="50000"/>
                  </a:schemeClr>
                </a:solidFill>
              </a:rPr>
              <a:t/>
            </a:r>
            <a:br>
              <a:rPr lang="en-US" sz="6500" dirty="0">
                <a:solidFill>
                  <a:schemeClr val="bg1">
                    <a:lumMod val="50000"/>
                  </a:schemeClr>
                </a:solidFill>
              </a:rPr>
            </a:br>
            <a:r>
              <a:rPr lang="en-US" sz="6500" b="1" dirty="0">
                <a:solidFill>
                  <a:srgbClr val="7030A0"/>
                </a:solidFill>
                <a:effectLst>
                  <a:outerShdw blurRad="38100" dist="38100" dir="2700000" algn="tl">
                    <a:srgbClr val="000000">
                      <a:alpha val="43137"/>
                    </a:srgbClr>
                  </a:outerShdw>
                </a:effectLst>
              </a:rPr>
              <a:t>including who they are</a:t>
            </a:r>
            <a:br>
              <a:rPr lang="en-US" sz="6500" b="1" dirty="0">
                <a:solidFill>
                  <a:srgbClr val="7030A0"/>
                </a:solidFill>
                <a:effectLst>
                  <a:outerShdw blurRad="38100" dist="38100" dir="2700000" algn="tl">
                    <a:srgbClr val="000000">
                      <a:alpha val="43137"/>
                    </a:srgbClr>
                  </a:outerShdw>
                </a:effectLst>
              </a:rPr>
            </a:br>
            <a:r>
              <a:rPr lang="en-US" sz="5000" dirty="0">
                <a:solidFill>
                  <a:schemeClr val="tx1">
                    <a:lumMod val="75000"/>
                    <a:lumOff val="25000"/>
                  </a:schemeClr>
                </a:solidFill>
              </a:rPr>
              <a:t>(which </a:t>
            </a:r>
            <a:r>
              <a:rPr lang="en-US" sz="5000" dirty="0" smtClean="0">
                <a:solidFill>
                  <a:schemeClr val="tx1">
                    <a:lumMod val="75000"/>
                    <a:lumOff val="25000"/>
                  </a:schemeClr>
                </a:solidFill>
              </a:rPr>
              <a:t>is </a:t>
            </a:r>
            <a:r>
              <a:rPr lang="en-US" sz="5000" b="1" u="sng" dirty="0" smtClean="0">
                <a:solidFill>
                  <a:schemeClr val="tx1">
                    <a:lumMod val="75000"/>
                    <a:lumOff val="25000"/>
                  </a:schemeClr>
                </a:solidFill>
              </a:rPr>
              <a:t>never</a:t>
            </a:r>
            <a:r>
              <a:rPr lang="en-US" sz="5000" dirty="0" smtClean="0">
                <a:solidFill>
                  <a:schemeClr val="tx1">
                    <a:lumMod val="75000"/>
                    <a:lumOff val="25000"/>
                  </a:schemeClr>
                </a:solidFill>
              </a:rPr>
              <a:t> </a:t>
            </a:r>
            <a:r>
              <a:rPr lang="en-US" sz="5000" strike="dblStrike" dirty="0">
                <a:solidFill>
                  <a:schemeClr val="tx1">
                    <a:lumMod val="75000"/>
                    <a:lumOff val="25000"/>
                  </a:schemeClr>
                </a:solidFill>
              </a:rPr>
              <a:t>user</a:t>
            </a:r>
            <a:r>
              <a:rPr lang="en-US" sz="5000" dirty="0" smtClean="0">
                <a:solidFill>
                  <a:schemeClr val="tx1">
                    <a:lumMod val="75000"/>
                    <a:lumOff val="25000"/>
                  </a:schemeClr>
                </a:solidFill>
              </a:rPr>
              <a:t>)</a:t>
            </a:r>
            <a:r>
              <a:rPr lang="en-US" sz="5000" baseline="30000" dirty="0" smtClean="0">
                <a:solidFill>
                  <a:schemeClr val="tx1">
                    <a:lumMod val="75000"/>
                    <a:lumOff val="25000"/>
                  </a:schemeClr>
                </a:solidFill>
              </a:rPr>
              <a:t>*</a:t>
            </a:r>
            <a:br>
              <a:rPr lang="en-US" sz="5000" baseline="30000" dirty="0" smtClean="0">
                <a:solidFill>
                  <a:schemeClr val="tx1">
                    <a:lumMod val="75000"/>
                    <a:lumOff val="25000"/>
                  </a:schemeClr>
                </a:solidFill>
              </a:rPr>
            </a:br>
            <a:endParaRPr lang="en-US" sz="5000" baseline="30000" dirty="0">
              <a:solidFill>
                <a:schemeClr val="tx1">
                  <a:lumMod val="75000"/>
                  <a:lumOff val="25000"/>
                </a:schemeClr>
              </a:solidFill>
            </a:endParaRPr>
          </a:p>
        </p:txBody>
      </p:sp>
    </p:spTree>
    <p:extLst>
      <p:ext uri="{BB962C8B-B14F-4D97-AF65-F5344CB8AC3E}">
        <p14:creationId xmlns:p14="http://schemas.microsoft.com/office/powerpoint/2010/main" val="26461988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Meetings Started Today</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t>Meet with TA in </a:t>
            </a:r>
            <a:r>
              <a:rPr lang="en-US" b="1" dirty="0" smtClean="0">
                <a:solidFill>
                  <a:schemeClr val="accent3"/>
                </a:solidFill>
                <a:effectLst>
                  <a:glow rad="228600">
                    <a:schemeClr val="accent1">
                      <a:satMod val="175000"/>
                      <a:alpha val="40000"/>
                    </a:schemeClr>
                  </a:glow>
                  <a:outerShdw blurRad="38100" dist="38100" dir="2700000" algn="tl">
                    <a:srgbClr val="000000">
                      <a:alpha val="43137"/>
                    </a:srgbClr>
                  </a:outerShdw>
                </a:effectLst>
              </a:rPr>
              <a:t>Baldy 19 </a:t>
            </a:r>
            <a:r>
              <a:rPr lang="en-US" b="1" dirty="0" smtClean="0">
                <a:solidFill>
                  <a:schemeClr val="accent3"/>
                </a:solidFill>
              </a:rPr>
              <a:t>at</a:t>
            </a:r>
            <a:r>
              <a:rPr lang="en-US" b="1" dirty="0" smtClean="0">
                <a:solidFill>
                  <a:schemeClr val="accent3"/>
                </a:solidFill>
                <a:effectLst>
                  <a:outerShdw blurRad="38100" dist="38100" dir="2700000" algn="tl">
                    <a:srgbClr val="000000">
                      <a:alpha val="43137"/>
                    </a:srgbClr>
                  </a:outerShdw>
                </a:effectLst>
              </a:rPr>
              <a:t> time you selected</a:t>
            </a:r>
          </a:p>
          <a:p>
            <a:pPr lvl="1"/>
            <a:r>
              <a:rPr lang="en-US" dirty="0">
                <a:solidFill>
                  <a:schemeClr val="accent1"/>
                </a:solidFill>
              </a:rPr>
              <a:t>Same </a:t>
            </a:r>
            <a:r>
              <a:rPr lang="en-US" dirty="0" smtClean="0">
                <a:solidFill>
                  <a:schemeClr val="accent1"/>
                </a:solidFill>
              </a:rPr>
              <a:t>time, same TA</a:t>
            </a:r>
            <a:r>
              <a:rPr lang="en-US" dirty="0" smtClean="0">
                <a:solidFill>
                  <a:schemeClr val="accent1">
                    <a:alpha val="50000"/>
                  </a:schemeClr>
                </a:solidFill>
              </a:rPr>
              <a:t>, </a:t>
            </a:r>
            <a:r>
              <a:rPr lang="en-US" dirty="0">
                <a:solidFill>
                  <a:schemeClr val="accent1">
                    <a:alpha val="50000"/>
                  </a:schemeClr>
                </a:solidFill>
              </a:rPr>
              <a:t>(same place</a:t>
            </a:r>
            <a:r>
              <a:rPr lang="en-US" dirty="0" smtClean="0">
                <a:solidFill>
                  <a:schemeClr val="accent1">
                    <a:alpha val="50000"/>
                  </a:schemeClr>
                </a:solidFill>
              </a:rPr>
              <a:t>?) </a:t>
            </a:r>
            <a:r>
              <a:rPr lang="en-US" dirty="0"/>
              <a:t>for </a:t>
            </a:r>
            <a:r>
              <a:rPr lang="en-US" dirty="0" smtClean="0"/>
              <a:t>all but grading</a:t>
            </a:r>
          </a:p>
          <a:p>
            <a:r>
              <a:rPr lang="en-US" dirty="0" smtClean="0"/>
              <a:t>TA's role like that of a </a:t>
            </a:r>
            <a:r>
              <a:rPr lang="en-US" dirty="0" smtClean="0">
                <a:solidFill>
                  <a:schemeClr val="accent3"/>
                </a:solidFill>
              </a:rPr>
              <a:t>manager helping you </a:t>
            </a:r>
            <a:r>
              <a:rPr lang="en-US" b="1" dirty="0" smtClean="0">
                <a:solidFill>
                  <a:schemeClr val="accent3"/>
                </a:solidFill>
                <a:effectLst>
                  <a:outerShdw blurRad="38100" dist="38100" dir="2700000" algn="tl">
                    <a:srgbClr val="000000">
                      <a:alpha val="43137"/>
                    </a:srgbClr>
                  </a:outerShdw>
                </a:effectLst>
              </a:rPr>
              <a:t>learn</a:t>
            </a:r>
            <a:endParaRPr lang="en-US" dirty="0" smtClean="0">
              <a:solidFill>
                <a:schemeClr val="accent3"/>
              </a:solidFill>
            </a:endParaRPr>
          </a:p>
          <a:p>
            <a:pPr lvl="1"/>
            <a:r>
              <a:rPr lang="en-US" dirty="0" smtClean="0">
                <a:solidFill>
                  <a:schemeClr val="accent1"/>
                </a:solidFill>
              </a:rPr>
              <a:t>Help keep members on track </a:t>
            </a:r>
            <a:r>
              <a:rPr lang="en-US" dirty="0"/>
              <a:t>&amp; </a:t>
            </a:r>
            <a:r>
              <a:rPr lang="en-US" dirty="0" smtClean="0"/>
              <a:t>sharing work evenly</a:t>
            </a:r>
          </a:p>
          <a:p>
            <a:pPr lvl="1"/>
            <a:r>
              <a:rPr lang="en-US" dirty="0" smtClean="0"/>
              <a:t>Serves as outside </a:t>
            </a:r>
            <a:r>
              <a:rPr lang="en-US" dirty="0" smtClean="0">
                <a:solidFill>
                  <a:schemeClr val="accent1"/>
                </a:solidFill>
              </a:rPr>
              <a:t>helping you improve communication</a:t>
            </a:r>
          </a:p>
          <a:p>
            <a:pPr lvl="1"/>
            <a:r>
              <a:rPr lang="en-US" dirty="0" smtClean="0">
                <a:solidFill>
                  <a:schemeClr val="accent1"/>
                </a:solidFill>
              </a:rPr>
              <a:t>Focus team on process</a:t>
            </a:r>
            <a:r>
              <a:rPr lang="en-US" dirty="0"/>
              <a:t>, rather than just </a:t>
            </a:r>
            <a:r>
              <a:rPr lang="en-US" dirty="0" smtClean="0"/>
              <a:t>development</a:t>
            </a:r>
          </a:p>
          <a:p>
            <a:endParaRPr lang="en-US" dirty="0" smtClean="0">
              <a:solidFill>
                <a:schemeClr val="accent1"/>
              </a:solidFill>
            </a:endParaRPr>
          </a:p>
          <a:p>
            <a:r>
              <a:rPr lang="en-US" dirty="0" smtClean="0"/>
              <a:t>Know everyone can hack; </a:t>
            </a:r>
            <a:r>
              <a:rPr lang="en-US" b="1" dirty="0" smtClean="0">
                <a:solidFill>
                  <a:schemeClr val="accent3"/>
                </a:solidFill>
                <a:effectLst>
                  <a:glow rad="228600">
                    <a:schemeClr val="accent2">
                      <a:satMod val="175000"/>
                      <a:alpha val="40000"/>
                    </a:schemeClr>
                  </a:glow>
                  <a:outerShdw blurRad="38100" dist="38100" dir="2700000" algn="tl">
                    <a:srgbClr val="000000">
                      <a:alpha val="43137"/>
                    </a:srgbClr>
                  </a:outerShdw>
                </a:effectLst>
              </a:rPr>
              <a:t>meetings not technical</a:t>
            </a:r>
          </a:p>
          <a:p>
            <a:pPr lvl="1"/>
            <a:r>
              <a:rPr lang="en-US" dirty="0">
                <a:solidFill>
                  <a:schemeClr val="accent1"/>
                </a:solidFill>
              </a:rPr>
              <a:t>Managers </a:t>
            </a:r>
            <a:r>
              <a:rPr lang="en-US" dirty="0" smtClean="0">
                <a:solidFill>
                  <a:schemeClr val="accent1"/>
                </a:solidFill>
              </a:rPr>
              <a:t>already know skills</a:t>
            </a:r>
            <a:r>
              <a:rPr lang="en-US" dirty="0" smtClean="0"/>
              <a:t>; rarely review your code</a:t>
            </a:r>
          </a:p>
          <a:p>
            <a:pPr lvl="1"/>
            <a:r>
              <a:rPr lang="en-US" dirty="0" smtClean="0"/>
              <a:t>Cannot skip meetings, plus </a:t>
            </a:r>
            <a:r>
              <a:rPr lang="en-US" dirty="0" smtClean="0">
                <a:solidFill>
                  <a:schemeClr val="accent1"/>
                </a:solidFill>
              </a:rPr>
              <a:t>goal is to improve grades</a:t>
            </a:r>
          </a:p>
        </p:txBody>
      </p:sp>
    </p:spTree>
    <p:extLst>
      <p:ext uri="{BB962C8B-B14F-4D97-AF65-F5344CB8AC3E}">
        <p14:creationId xmlns:p14="http://schemas.microsoft.com/office/powerpoint/2010/main" val="17231147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endParaRPr lang="en-US" b="1" dirty="0">
              <a:solidFill>
                <a:srgbClr val="3891A7"/>
              </a:solidFill>
              <a:effectLst>
                <a:outerShdw blurRad="50800" dist="38100" dir="2700000" algn="tl" rotWithShape="0">
                  <a:srgbClr val="000000">
                    <a:alpha val="43000"/>
                  </a:srgbClr>
                </a:outerShdw>
              </a:effectLst>
            </a:endParaRP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I place my bet.”</a:t>
            </a:r>
          </a:p>
        </p:txBody>
      </p:sp>
    </p:spTree>
    <p:extLst>
      <p:ext uri="{BB962C8B-B14F-4D97-AF65-F5344CB8AC3E}">
        <p14:creationId xmlns:p14="http://schemas.microsoft.com/office/powerpoint/2010/main" val="32014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a:t>
            </a:r>
            <a:r>
              <a:rPr lang="en-US" b="1" dirty="0">
                <a:solidFill>
                  <a:srgbClr val="3891A7"/>
                </a:solidFill>
                <a:effectLst>
                  <a:outerShdw blurRad="50800" dist="38100" dir="2700000" algn="tl" rotWithShape="0">
                    <a:srgbClr val="000000">
                      <a:alpha val="43000"/>
                    </a:srgbClr>
                  </a:outerShdw>
                </a:effectLst>
              </a:rPr>
              <a:t>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u="sng" dirty="0">
                <a:solidFill>
                  <a:schemeClr val="accent3"/>
                </a:solidFill>
                <a:latin typeface="Lucida Handwriting"/>
                <a:cs typeface="Lucida Handwriting"/>
              </a:rPr>
              <a:t>I want to place my bet</a:t>
            </a:r>
            <a:r>
              <a:rPr lang="en-US" sz="3200" dirty="0">
                <a:solidFill>
                  <a:schemeClr val="accent3"/>
                </a:solidFill>
                <a:latin typeface="Lucida Handwriting"/>
                <a:cs typeface="Lucida Handwriting"/>
              </a:rPr>
              <a:t>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so I can  play blackjack.”</a:t>
            </a:r>
          </a:p>
        </p:txBody>
      </p:sp>
    </p:spTree>
    <p:extLst>
      <p:ext uri="{BB962C8B-B14F-4D97-AF65-F5344CB8AC3E}">
        <p14:creationId xmlns:p14="http://schemas.microsoft.com/office/powerpoint/2010/main" val="242133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Action</a:t>
            </a:r>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7200" b="1" dirty="0">
                <a:solidFill>
                  <a:schemeClr val="accent5">
                    <a:lumMod val="60000"/>
                    <a:lumOff val="40000"/>
                  </a:schemeClr>
                </a:solidFill>
                <a:effectLst>
                  <a:outerShdw blurRad="50800" dist="38100" dir="2700000" algn="tl" rotWithShape="0">
                    <a:prstClr val="black">
                      <a:alpha val="40000"/>
                    </a:prstClr>
                  </a:outerShdw>
                </a:effectLst>
              </a:rPr>
              <a:t>Actions</a:t>
            </a:r>
            <a:r>
              <a:rPr lang="en-US" sz="7200" b="1" dirty="0">
                <a:solidFill>
                  <a:schemeClr val="accent1"/>
                </a:solidFill>
              </a:rPr>
              <a:t/>
            </a:r>
            <a:br>
              <a:rPr lang="en-US" sz="7200" b="1" dirty="0">
                <a:solidFill>
                  <a:schemeClr val="accent1"/>
                </a:solidFill>
              </a:rPr>
            </a:br>
            <a:r>
              <a:rPr lang="en-US" sz="7200" b="1" dirty="0">
                <a:solidFill>
                  <a:schemeClr val="accent4"/>
                </a:solidFill>
                <a:effectLst>
                  <a:outerShdw blurRad="50800" dist="38100" dir="2700000" algn="tl" rotWithShape="0">
                    <a:prstClr val="black">
                      <a:alpha val="40000"/>
                    </a:prstClr>
                  </a:outerShdw>
                </a:effectLst>
              </a:rPr>
              <a:t>story’s user</a:t>
            </a:r>
            <a:r>
              <a:rPr lang="en-US" sz="7200" b="1" dirty="0">
                <a:solidFill>
                  <a:schemeClr val="accent1"/>
                </a:solidFill>
                <a:effectLst/>
              </a:rPr>
              <a:t> </a:t>
            </a:r>
            <a:r>
              <a:rPr lang="en-US" sz="7200" b="1" dirty="0">
                <a:solidFill>
                  <a:schemeClr val="accent1"/>
                </a:solidFill>
              </a:rPr>
              <a:t/>
            </a:r>
            <a:br>
              <a:rPr lang="en-US" sz="7200" b="1" dirty="0">
                <a:solidFill>
                  <a:schemeClr val="accent1"/>
                </a:solidFill>
              </a:rPr>
            </a:br>
            <a:r>
              <a:rPr lang="en-US" sz="7200" b="1" dirty="0">
                <a:solidFill>
                  <a:schemeClr val="accent5">
                    <a:lumMod val="60000"/>
                    <a:lumOff val="40000"/>
                  </a:schemeClr>
                </a:solidFill>
                <a:effectLst>
                  <a:outerShdw blurRad="50800" dist="38100" dir="2700000" algn="tl" rotWithShape="0">
                    <a:prstClr val="black">
                      <a:alpha val="40000"/>
                    </a:prstClr>
                  </a:outerShdw>
                </a:effectLst>
              </a:rPr>
              <a:t>will do</a:t>
            </a:r>
            <a:r>
              <a:rPr lang="en-US" sz="7200" b="1" dirty="0">
                <a:solidFill>
                  <a:schemeClr val="accent1"/>
                </a:solidFill>
              </a:rPr>
              <a:t/>
            </a:r>
            <a:br>
              <a:rPr lang="en-US" sz="7200" b="1" dirty="0">
                <a:solidFill>
                  <a:schemeClr val="accent1"/>
                </a:solidFill>
              </a:rPr>
            </a:br>
            <a:r>
              <a:rPr lang="en-US" sz="7200" b="1" dirty="0">
                <a:solidFill>
                  <a:schemeClr val="tx1">
                    <a:lumMod val="50000"/>
                    <a:lumOff val="50000"/>
                  </a:schemeClr>
                </a:solidFill>
              </a:rPr>
              <a:t>to</a:t>
            </a:r>
            <a:r>
              <a:rPr lang="en-US" sz="7200" b="1" dirty="0">
                <a:solidFill>
                  <a:schemeClr val="accent4"/>
                </a:solidFill>
                <a:effectLst>
                  <a:outerShdw blurRad="50800" dist="38100" dir="2700000" algn="tl" rotWithShape="0">
                    <a:prstClr val="black">
                      <a:alpha val="40000"/>
                    </a:prstClr>
                  </a:outerShdw>
                </a:effectLst>
              </a:rPr>
              <a:t> achieve their goal</a:t>
            </a:r>
          </a:p>
        </p:txBody>
      </p:sp>
    </p:spTree>
    <p:extLst>
      <p:ext uri="{BB962C8B-B14F-4D97-AF65-F5344CB8AC3E}">
        <p14:creationId xmlns:p14="http://schemas.microsoft.com/office/powerpoint/2010/main" val="5221405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b="1" dirty="0">
                <a:solidFill>
                  <a:srgbClr val="3891A7"/>
                </a:solidFill>
                <a:effectLst>
                  <a:outerShdw blurRad="50800" dist="38100" dir="2700000" algn="tl" rotWithShape="0">
                    <a:srgbClr val="000000">
                      <a:alpha val="43000"/>
                    </a:srgbClr>
                  </a:outerShdw>
                </a:effectLst>
              </a:rPr>
              <a:t>Story should be testable</a:t>
            </a:r>
            <a:r>
              <a:rPr lang="en-US" dirty="0"/>
              <a:t>: how do we know it works?</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sz="1200"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I want to place my bet</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so </a:t>
            </a:r>
            <a:r>
              <a:rPr lang="en-US" sz="3200" u="sng" dirty="0">
                <a:solidFill>
                  <a:schemeClr val="accent3"/>
                </a:solidFill>
                <a:latin typeface="Lucida Handwriting"/>
                <a:cs typeface="Lucida Handwriting"/>
              </a:rPr>
              <a:t>I get dealt a hand.</a:t>
            </a:r>
            <a:r>
              <a:rPr lang="en-US" sz="3200" dirty="0">
                <a:solidFill>
                  <a:schemeClr val="accent3"/>
                </a:solidFill>
                <a:latin typeface="Lucida Handwriting"/>
                <a:cs typeface="Lucida Handwriting"/>
              </a:rPr>
              <a:t>”</a:t>
            </a:r>
          </a:p>
        </p:txBody>
      </p:sp>
    </p:spTree>
    <p:extLst>
      <p:ext uri="{BB962C8B-B14F-4D97-AF65-F5344CB8AC3E}">
        <p14:creationId xmlns:p14="http://schemas.microsoft.com/office/powerpoint/2010/main" val="179274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sz="1200"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I want to place my bet</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so I get dealt a hand.”</a:t>
            </a:r>
          </a:p>
        </p:txBody>
      </p:sp>
    </p:spTree>
    <p:extLst>
      <p:ext uri="{BB962C8B-B14F-4D97-AF65-F5344CB8AC3E}">
        <p14:creationId xmlns:p14="http://schemas.microsoft.com/office/powerpoint/2010/main" val="371628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Story Reward</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7200" b="1" dirty="0">
                <a:solidFill>
                  <a:schemeClr val="accent3"/>
                </a:solidFill>
              </a:rPr>
              <a:t>Why is system used to accomplish goal </a:t>
            </a:r>
            <a:r>
              <a:rPr lang="en-US" sz="7200" b="1" dirty="0">
                <a:solidFill>
                  <a:schemeClr val="tx1">
                    <a:lumMod val="50000"/>
                    <a:lumOff val="50000"/>
                  </a:schemeClr>
                </a:solidFill>
              </a:rPr>
              <a:t>&amp;</a:t>
            </a:r>
            <a:r>
              <a:rPr lang="en-US" sz="7200" b="1" dirty="0">
                <a:solidFill>
                  <a:schemeClr val="accent3"/>
                </a:solidFill>
              </a:rPr>
              <a:t/>
            </a:r>
            <a:br>
              <a:rPr lang="en-US" sz="7200" b="1" dirty="0">
                <a:solidFill>
                  <a:schemeClr val="accent3"/>
                </a:solidFill>
              </a:rPr>
            </a:br>
            <a:r>
              <a:rPr lang="en-US" sz="7200" b="1" dirty="0">
                <a:solidFill>
                  <a:schemeClr val="accent1"/>
                </a:solidFill>
              </a:rPr>
              <a:t>how will user know</a:t>
            </a:r>
            <a:br>
              <a:rPr lang="en-US" sz="7200" b="1" dirty="0">
                <a:solidFill>
                  <a:schemeClr val="accent1"/>
                </a:solidFill>
              </a:rPr>
            </a:br>
            <a:r>
              <a:rPr lang="en-US" sz="7200" b="1" dirty="0">
                <a:solidFill>
                  <a:schemeClr val="accent1"/>
                </a:solidFill>
              </a:rPr>
              <a:t>it worked?</a:t>
            </a:r>
          </a:p>
        </p:txBody>
      </p:sp>
    </p:spTree>
    <p:extLst>
      <p:ext uri="{BB962C8B-B14F-4D97-AF65-F5344CB8AC3E}">
        <p14:creationId xmlns:p14="http://schemas.microsoft.com/office/powerpoint/2010/main" val="37390921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 Wary of Details</a:t>
            </a:r>
          </a:p>
        </p:txBody>
      </p:sp>
      <p:sp>
        <p:nvSpPr>
          <p:cNvPr id="3" name="Content Placeholder 2"/>
          <p:cNvSpPr>
            <a:spLocks noGrp="1"/>
          </p:cNvSpPr>
          <p:nvPr>
            <p:ph sz="quarter" idx="1"/>
          </p:nvPr>
        </p:nvSpPr>
        <p:spPr>
          <a:xfrm>
            <a:off x="612648" y="1600200"/>
            <a:ext cx="8531352" cy="5105400"/>
          </a:xfrm>
        </p:spPr>
        <p:txBody>
          <a:bodyPr>
            <a:normAutofit/>
          </a:bodyPr>
          <a:lstStyle/>
          <a:p>
            <a:pPr marL="0" indent="0" algn="ctr">
              <a:buNone/>
            </a:pPr>
            <a:r>
              <a:rPr lang="en-US" sz="2800" dirty="0">
                <a:solidFill>
                  <a:schemeClr val="accent3"/>
                </a:solidFill>
                <a:latin typeface="Lucida Handwriting"/>
                <a:cs typeface="Lucida Handwriting"/>
              </a:rPr>
              <a:t>“As a gambler, </a:t>
            </a:r>
            <a:br>
              <a:rPr lang="en-US" sz="2800" dirty="0">
                <a:solidFill>
                  <a:schemeClr val="accent3"/>
                </a:solidFill>
                <a:latin typeface="Lucida Handwriting"/>
                <a:cs typeface="Lucida Handwriting"/>
              </a:rPr>
            </a:br>
            <a:r>
              <a:rPr lang="en-US" sz="2800" dirty="0">
                <a:solidFill>
                  <a:schemeClr val="accent3"/>
                </a:solidFill>
                <a:latin typeface="Lucida Handwriting"/>
                <a:cs typeface="Lucida Handwriting"/>
              </a:rPr>
              <a:t>I want to place my bet</a:t>
            </a:r>
            <a:br>
              <a:rPr lang="en-US" sz="2800" dirty="0">
                <a:solidFill>
                  <a:schemeClr val="accent3"/>
                </a:solidFill>
                <a:latin typeface="Lucida Handwriting"/>
                <a:cs typeface="Lucida Handwriting"/>
              </a:rPr>
            </a:br>
            <a:r>
              <a:rPr lang="en-US" sz="2800" dirty="0">
                <a:solidFill>
                  <a:schemeClr val="accent3"/>
                </a:solidFill>
                <a:latin typeface="Lucida Handwriting"/>
                <a:cs typeface="Lucida Handwriting"/>
              </a:rPr>
              <a:t>so I get dealt a hand.”</a:t>
            </a:r>
          </a:p>
          <a:p>
            <a:r>
              <a:rPr lang="en-US" dirty="0">
                <a:solidFill>
                  <a:schemeClr val="accent3"/>
                </a:solidFill>
                <a:cs typeface="Lucida Handwriting"/>
              </a:rPr>
              <a:t>How is a bet is placed?</a:t>
            </a:r>
          </a:p>
          <a:p>
            <a:pPr lvl="1"/>
            <a:r>
              <a:rPr lang="en-US" dirty="0"/>
              <a:t>Possibilities include </a:t>
            </a:r>
            <a:r>
              <a:rPr lang="en-US" dirty="0">
                <a:solidFill>
                  <a:schemeClr val="accent1"/>
                </a:solidFill>
                <a:cs typeface="Lucida Handwriting"/>
              </a:rPr>
              <a:t>credit cards, chips, implantable IDs</a:t>
            </a:r>
          </a:p>
          <a:p>
            <a:pPr lvl="1"/>
            <a:r>
              <a:rPr lang="en-US" b="1" u="sng" dirty="0">
                <a:solidFill>
                  <a:schemeClr val="accent1"/>
                </a:solidFill>
                <a:cs typeface="Lucida Handwriting"/>
              </a:rPr>
              <a:t>This could change</a:t>
            </a:r>
            <a:r>
              <a:rPr lang="en-US" dirty="0"/>
              <a:t>, but does not change user's story</a:t>
            </a:r>
          </a:p>
          <a:p>
            <a:r>
              <a:rPr lang="en-US" dirty="0"/>
              <a:t>Each story is </a:t>
            </a:r>
            <a:r>
              <a:rPr lang="en-US" dirty="0">
                <a:solidFill>
                  <a:schemeClr val="accent3"/>
                </a:solidFill>
              </a:rPr>
              <a:t>part of a dialog may not be fully formed</a:t>
            </a:r>
          </a:p>
          <a:p>
            <a:pPr lvl="1"/>
            <a:r>
              <a:rPr lang="en-US" sz="2800" dirty="0">
                <a:solidFill>
                  <a:srgbClr val="3891A7"/>
                </a:solidFill>
                <a:cs typeface="Lucida Handwriting"/>
              </a:rPr>
              <a:t>Negotiations on details occur </a:t>
            </a:r>
            <a:r>
              <a:rPr lang="en-US" dirty="0"/>
              <a:t>when stories developed</a:t>
            </a:r>
          </a:p>
          <a:p>
            <a:pPr lvl="1"/>
            <a:r>
              <a:rPr lang="en-US" dirty="0"/>
              <a:t>Many ideas never get coded, </a:t>
            </a:r>
            <a:r>
              <a:rPr lang="en-US" dirty="0">
                <a:solidFill>
                  <a:schemeClr val="accent1"/>
                </a:solidFill>
              </a:rPr>
              <a:t>this avoids losing time</a:t>
            </a:r>
          </a:p>
        </p:txBody>
      </p:sp>
    </p:spTree>
    <p:extLst>
      <p:ext uri="{BB962C8B-B14F-4D97-AF65-F5344CB8AC3E}">
        <p14:creationId xmlns:p14="http://schemas.microsoft.com/office/powerpoint/2010/main" val="26935016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Story Documents </a:t>
            </a:r>
            <a:r>
              <a:rPr lang="en-US" b="1" dirty="0" smtClean="0">
                <a:ln>
                  <a:solidFill>
                    <a:schemeClr val="bg1">
                      <a:lumMod val="65000"/>
                    </a:schemeClr>
                  </a:solidFill>
                </a:ln>
                <a:solidFill>
                  <a:schemeClr val="tx1"/>
                </a:solidFill>
                <a:effectLst>
                  <a:outerShdw blurRad="38100" dist="38100" dir="2700000" algn="tl">
                    <a:srgbClr val="000000">
                      <a:alpha val="43137"/>
                    </a:srgbClr>
                  </a:outerShdw>
                </a:effectLst>
                <a:cs typeface="Courier New" panose="02070309020205020404" pitchFamily="49" charset="0"/>
              </a:rPr>
              <a:t>1</a:t>
            </a:r>
            <a:r>
              <a:rPr lang="en-US" dirty="0" smtClean="0"/>
              <a:t> Feature</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solidFill>
                  <a:schemeClr val="accent3"/>
                </a:solidFill>
              </a:rPr>
              <a:t>Story written for each feature </a:t>
            </a:r>
            <a:r>
              <a:rPr lang="en-US" dirty="0"/>
              <a:t>program could include</a:t>
            </a:r>
            <a:endParaRPr lang="en-US" dirty="0" smtClean="0"/>
          </a:p>
          <a:p>
            <a:pPr lvl="1"/>
            <a:r>
              <a:rPr lang="en-US" dirty="0" smtClean="0"/>
              <a:t>Story </a:t>
            </a:r>
            <a:r>
              <a:rPr lang="en-US" dirty="0"/>
              <a:t>centers on </a:t>
            </a:r>
            <a:r>
              <a:rPr lang="en-US" dirty="0" smtClean="0"/>
              <a:t>a story; </a:t>
            </a:r>
            <a:r>
              <a:rPr lang="en-US" dirty="0" smtClean="0">
                <a:solidFill>
                  <a:schemeClr val="accent1"/>
                </a:solidFill>
              </a:rPr>
              <a:t>implementation not discussed</a:t>
            </a:r>
          </a:p>
          <a:p>
            <a:pPr lvl="1"/>
            <a:r>
              <a:rPr lang="en-US" dirty="0" smtClean="0">
                <a:solidFill>
                  <a:schemeClr val="accent1"/>
                </a:solidFill>
              </a:rPr>
              <a:t>Write what the </a:t>
            </a:r>
            <a:r>
              <a:rPr lang="en-US" b="1" dirty="0" smtClean="0">
                <a:solidFill>
                  <a:schemeClr val="accent1"/>
                </a:solidFill>
                <a:effectLst>
                  <a:glow rad="139700">
                    <a:schemeClr val="accent4">
                      <a:satMod val="175000"/>
                      <a:alpha val="40000"/>
                    </a:schemeClr>
                  </a:glow>
                  <a:outerShdw blurRad="38100" dist="38100" dir="2700000" algn="tl">
                    <a:srgbClr val="000000">
                      <a:alpha val="43137"/>
                    </a:srgbClr>
                  </a:outerShdw>
                </a:effectLst>
              </a:rPr>
              <a:t>role</a:t>
            </a:r>
            <a:r>
              <a:rPr lang="en-US" dirty="0" smtClean="0">
                <a:solidFill>
                  <a:schemeClr val="accent1"/>
                </a:solidFill>
              </a:rPr>
              <a:t> </a:t>
            </a:r>
            <a:r>
              <a:rPr lang="en-US" b="1" dirty="0" smtClean="0">
                <a:solidFill>
                  <a:schemeClr val="accent1"/>
                </a:solidFill>
                <a:effectLst>
                  <a:glow rad="228600">
                    <a:schemeClr val="accent5">
                      <a:lumMod val="60000"/>
                      <a:lumOff val="40000"/>
                      <a:alpha val="40000"/>
                    </a:schemeClr>
                  </a:glow>
                  <a:outerShdw blurRad="50800" dist="38100" dir="2700000" algn="tl" rotWithShape="0">
                    <a:prstClr val="black">
                      <a:alpha val="40000"/>
                    </a:prstClr>
                  </a:outerShdw>
                </a:effectLst>
              </a:rPr>
              <a:t>experiences</a:t>
            </a:r>
            <a:r>
              <a:rPr lang="en-US" dirty="0" smtClean="0"/>
              <a:t>; omit all other details</a:t>
            </a:r>
            <a:endParaRPr lang="en-US" sz="2800" dirty="0" smtClean="0">
              <a:solidFill>
                <a:schemeClr val="accent1">
                  <a:lumMod val="50000"/>
                </a:schemeClr>
              </a:solidFill>
              <a:latin typeface="Lucida Handwriting"/>
              <a:cs typeface="Lucida Handwriting"/>
            </a:endParaRPr>
          </a:p>
          <a:p>
            <a:pPr marL="0" indent="0" algn="ctr">
              <a:buNone/>
            </a:pPr>
            <a:r>
              <a:rPr lang="en-US" sz="2800" dirty="0" smtClean="0">
                <a:solidFill>
                  <a:schemeClr val="accent1">
                    <a:lumMod val="50000"/>
                  </a:schemeClr>
                </a:solidFill>
                <a:latin typeface="Lucida Handwriting"/>
                <a:cs typeface="Lucida Handwriting"/>
              </a:rPr>
              <a:t>“</a:t>
            </a:r>
            <a:r>
              <a:rPr lang="en-US" sz="2800" dirty="0">
                <a:solidFill>
                  <a:schemeClr val="accent1">
                    <a:lumMod val="50000"/>
                  </a:schemeClr>
                </a:solidFill>
                <a:latin typeface="Lucida Handwriting"/>
                <a:cs typeface="Lucida Handwriting"/>
              </a:rPr>
              <a:t>As a </a:t>
            </a:r>
            <a:r>
              <a:rPr lang="en-US" sz="2800" b="1" dirty="0" smtClean="0">
                <a:solidFill>
                  <a:schemeClr val="accent1">
                    <a:lumMod val="50000"/>
                  </a:schemeClr>
                </a:solidFill>
                <a:effectLst>
                  <a:glow rad="139700">
                    <a:schemeClr val="accent4">
                      <a:satMod val="175000"/>
                      <a:alpha val="40000"/>
                    </a:schemeClr>
                  </a:glow>
                  <a:outerShdw blurRad="38100" dist="38100" dir="2700000" algn="tl">
                    <a:srgbClr val="000000">
                      <a:alpha val="43137"/>
                    </a:srgbClr>
                  </a:outerShdw>
                </a:effectLst>
                <a:latin typeface="Lucida Handwriting"/>
                <a:cs typeface="Lucida Handwriting"/>
              </a:rPr>
              <a:t>player happy with my cards</a:t>
            </a:r>
            <a:r>
              <a:rPr lang="en-US" sz="2800" dirty="0" smtClean="0">
                <a:solidFill>
                  <a:schemeClr val="accent1">
                    <a:lumMod val="50000"/>
                  </a:schemeClr>
                </a:solidFill>
                <a:latin typeface="Lucida Handwriting"/>
                <a:cs typeface="Lucida Handwriting"/>
              </a:rPr>
              <a:t>, </a:t>
            </a:r>
            <a:r>
              <a:rPr lang="en-US" sz="2800" dirty="0">
                <a:solidFill>
                  <a:schemeClr val="accent1">
                    <a:lumMod val="50000"/>
                  </a:schemeClr>
                </a:solidFill>
                <a:latin typeface="Lucida Handwriting"/>
                <a:cs typeface="Lucida Handwriting"/>
              </a:rPr>
              <a:t/>
            </a:r>
            <a:br>
              <a:rPr lang="en-US" sz="2800" dirty="0">
                <a:solidFill>
                  <a:schemeClr val="accent1">
                    <a:lumMod val="50000"/>
                  </a:schemeClr>
                </a:solidFill>
                <a:latin typeface="Lucida Handwriting"/>
                <a:cs typeface="Lucida Handwriting"/>
              </a:rPr>
            </a:br>
            <a:r>
              <a:rPr lang="en-US" sz="2800" dirty="0">
                <a:solidFill>
                  <a:schemeClr val="accent1">
                    <a:lumMod val="50000"/>
                  </a:schemeClr>
                </a:solidFill>
                <a:latin typeface="Lucida Handwriting"/>
                <a:cs typeface="Lucida Handwriting"/>
              </a:rPr>
              <a:t>I want to </a:t>
            </a:r>
            <a:r>
              <a:rPr lang="en-US" sz="2800" b="1" dirty="0" smtClean="0">
                <a:solidFill>
                  <a:schemeClr val="accent1">
                    <a:lumMod val="50000"/>
                  </a:schemeClr>
                </a:solidFill>
                <a:effectLst>
                  <a:glow rad="139700">
                    <a:schemeClr val="accent5">
                      <a:satMod val="175000"/>
                      <a:alpha val="40000"/>
                    </a:schemeClr>
                  </a:glow>
                  <a:outerShdw blurRad="38100" dist="38100" dir="2700000" algn="tl">
                    <a:srgbClr val="000000">
                      <a:alpha val="43137"/>
                    </a:srgbClr>
                  </a:outerShdw>
                </a:effectLst>
                <a:latin typeface="Lucida Handwriting"/>
                <a:cs typeface="Lucida Handwriting"/>
              </a:rPr>
              <a:t>stand with hand</a:t>
            </a:r>
            <a:r>
              <a:rPr lang="en-US" sz="2800" b="1" dirty="0" smtClean="0">
                <a:solidFill>
                  <a:schemeClr val="accent1">
                    <a:lumMod val="50000"/>
                  </a:schemeClr>
                </a:solidFill>
                <a:effectLst>
                  <a:glow rad="139700">
                    <a:schemeClr val="accent2">
                      <a:satMod val="175000"/>
                      <a:alpha val="40000"/>
                    </a:schemeClr>
                  </a:glow>
                  <a:outerShdw blurRad="38100" dist="38100" dir="2700000" algn="tl">
                    <a:srgbClr val="000000">
                      <a:alpha val="43137"/>
                    </a:srgbClr>
                  </a:outerShdw>
                </a:effectLst>
                <a:latin typeface="Lucida Handwriting"/>
                <a:cs typeface="Lucida Handwriting"/>
              </a:rPr>
              <a:t/>
            </a:r>
            <a:br>
              <a:rPr lang="en-US" sz="2800" b="1" dirty="0" smtClean="0">
                <a:solidFill>
                  <a:schemeClr val="accent1">
                    <a:lumMod val="50000"/>
                  </a:schemeClr>
                </a:solidFill>
                <a:effectLst>
                  <a:glow rad="139700">
                    <a:schemeClr val="accent2">
                      <a:satMod val="175000"/>
                      <a:alpha val="40000"/>
                    </a:schemeClr>
                  </a:glow>
                  <a:outerShdw blurRad="38100" dist="38100" dir="2700000" algn="tl">
                    <a:srgbClr val="000000">
                      <a:alpha val="43137"/>
                    </a:srgbClr>
                  </a:outerShdw>
                </a:effectLst>
                <a:latin typeface="Lucida Handwriting"/>
                <a:cs typeface="Lucida Handwriting"/>
              </a:rPr>
            </a:br>
            <a:r>
              <a:rPr lang="en-US" sz="2800" dirty="0" smtClean="0">
                <a:solidFill>
                  <a:schemeClr val="accent1">
                    <a:lumMod val="50000"/>
                  </a:schemeClr>
                </a:solidFill>
                <a:latin typeface="Lucida Handwriting"/>
                <a:cs typeface="Lucida Handwriting"/>
              </a:rPr>
              <a:t>so </a:t>
            </a:r>
            <a:r>
              <a:rPr lang="en-US" sz="2800" b="1" dirty="0">
                <a:solidFill>
                  <a:schemeClr val="accent1">
                    <a:lumMod val="50000"/>
                  </a:schemeClr>
                </a:solidFill>
                <a:effectLst>
                  <a:glow rad="139700">
                    <a:schemeClr val="accent5">
                      <a:satMod val="175000"/>
                      <a:alpha val="40000"/>
                    </a:schemeClr>
                  </a:glow>
                  <a:outerShdw blurRad="38100" dist="38100" dir="2700000" algn="tl">
                    <a:srgbClr val="000000">
                      <a:alpha val="43137"/>
                    </a:srgbClr>
                  </a:outerShdw>
                </a:effectLst>
                <a:latin typeface="Lucida Handwriting"/>
                <a:cs typeface="Lucida Handwriting"/>
              </a:rPr>
              <a:t>I </a:t>
            </a:r>
            <a:r>
              <a:rPr lang="en-US" sz="2800" b="1" dirty="0" smtClean="0">
                <a:solidFill>
                  <a:schemeClr val="accent1">
                    <a:lumMod val="50000"/>
                  </a:schemeClr>
                </a:solidFill>
                <a:effectLst>
                  <a:glow rad="139700">
                    <a:schemeClr val="accent5">
                      <a:satMod val="175000"/>
                      <a:alpha val="40000"/>
                    </a:schemeClr>
                  </a:glow>
                  <a:outerShdw blurRad="38100" dist="38100" dir="2700000" algn="tl">
                    <a:srgbClr val="000000">
                      <a:alpha val="43137"/>
                    </a:srgbClr>
                  </a:outerShdw>
                </a:effectLst>
                <a:latin typeface="Lucida Handwriting"/>
                <a:cs typeface="Lucida Handwriting"/>
              </a:rPr>
              <a:t>can see if I won</a:t>
            </a:r>
            <a:r>
              <a:rPr lang="en-US" sz="2800" dirty="0" smtClean="0">
                <a:solidFill>
                  <a:schemeClr val="accent1">
                    <a:lumMod val="50000"/>
                  </a:schemeClr>
                </a:solidFill>
                <a:latin typeface="Lucida Handwriting"/>
                <a:cs typeface="Lucida Handwriting"/>
              </a:rPr>
              <a:t>.”</a:t>
            </a:r>
          </a:p>
          <a:p>
            <a:pPr marL="0" indent="0" algn="ctr">
              <a:buNone/>
            </a:pPr>
            <a:r>
              <a:rPr lang="en-US" sz="2800" dirty="0" smtClean="0">
                <a:solidFill>
                  <a:schemeClr val="accent3">
                    <a:lumMod val="50000"/>
                  </a:schemeClr>
                </a:solidFill>
                <a:latin typeface="Lucida Handwriting"/>
                <a:cs typeface="Lucida Handwriting"/>
              </a:rPr>
              <a:t>"As a </a:t>
            </a:r>
            <a:r>
              <a:rPr lang="en-US" sz="2800" b="1" dirty="0" smtClean="0">
                <a:solidFill>
                  <a:schemeClr val="accent3">
                    <a:lumMod val="50000"/>
                  </a:schemeClr>
                </a:solidFill>
                <a:effectLst>
                  <a:glow rad="228600">
                    <a:schemeClr val="accent4">
                      <a:satMod val="175000"/>
                      <a:alpha val="40000"/>
                    </a:schemeClr>
                  </a:glow>
                  <a:outerShdw blurRad="38100" dist="38100" dir="2700000" algn="tl">
                    <a:srgbClr val="000000">
                      <a:alpha val="43137"/>
                    </a:srgbClr>
                  </a:outerShdw>
                </a:effectLst>
                <a:latin typeface="Lucida Handwriting"/>
                <a:cs typeface="Lucida Handwriting"/>
              </a:rPr>
              <a:t>casino owner</a:t>
            </a:r>
            <a:r>
              <a:rPr lang="en-US" sz="2800" dirty="0" smtClean="0">
                <a:solidFill>
                  <a:schemeClr val="accent3">
                    <a:lumMod val="50000"/>
                  </a:schemeClr>
                </a:solidFill>
                <a:latin typeface="Lucida Handwriting"/>
                <a:cs typeface="Lucida Handwriting"/>
              </a:rPr>
              <a:t/>
            </a:r>
            <a:br>
              <a:rPr lang="en-US" sz="2800" dirty="0" smtClean="0">
                <a:solidFill>
                  <a:schemeClr val="accent3">
                    <a:lumMod val="50000"/>
                  </a:schemeClr>
                </a:solidFill>
                <a:latin typeface="Lucida Handwriting"/>
                <a:cs typeface="Lucida Handwriting"/>
              </a:rPr>
            </a:br>
            <a:r>
              <a:rPr lang="en-US" sz="2800" dirty="0" smtClean="0">
                <a:solidFill>
                  <a:schemeClr val="accent3">
                    <a:lumMod val="50000"/>
                  </a:schemeClr>
                </a:solidFill>
                <a:latin typeface="Lucida Handwriting"/>
                <a:cs typeface="Lucida Handwriting"/>
              </a:rPr>
              <a:t>I want to </a:t>
            </a:r>
            <a:r>
              <a:rPr lang="en-US" sz="2800" b="1" dirty="0" smtClean="0">
                <a:solidFill>
                  <a:schemeClr val="accent3">
                    <a:lumMod val="50000"/>
                  </a:schemeClr>
                </a:solidFill>
                <a:effectLst>
                  <a:glow rad="228600">
                    <a:schemeClr val="accent5">
                      <a:satMod val="175000"/>
                      <a:alpha val="40000"/>
                    </a:schemeClr>
                  </a:glow>
                  <a:outerShdw blurRad="38100" dist="38100" dir="2700000" algn="tl">
                    <a:srgbClr val="000000">
                      <a:alpha val="43137"/>
                    </a:srgbClr>
                  </a:outerShdw>
                </a:effectLst>
                <a:latin typeface="Lucida Handwriting"/>
                <a:cs typeface="Lucida Handwriting"/>
              </a:rPr>
              <a:t>increase my profits</a:t>
            </a:r>
            <a:br>
              <a:rPr lang="en-US" sz="2800" b="1" dirty="0" smtClean="0">
                <a:solidFill>
                  <a:schemeClr val="accent3">
                    <a:lumMod val="50000"/>
                  </a:schemeClr>
                </a:solidFill>
                <a:effectLst>
                  <a:glow rad="228600">
                    <a:schemeClr val="accent5">
                      <a:satMod val="175000"/>
                      <a:alpha val="40000"/>
                    </a:schemeClr>
                  </a:glow>
                  <a:outerShdw blurRad="38100" dist="38100" dir="2700000" algn="tl">
                    <a:srgbClr val="000000">
                      <a:alpha val="43137"/>
                    </a:srgbClr>
                  </a:outerShdw>
                </a:effectLst>
                <a:latin typeface="Lucida Handwriting"/>
                <a:cs typeface="Lucida Handwriting"/>
              </a:rPr>
            </a:br>
            <a:r>
              <a:rPr lang="en-US" sz="2800" dirty="0" smtClean="0">
                <a:solidFill>
                  <a:schemeClr val="accent3">
                    <a:lumMod val="50000"/>
                  </a:schemeClr>
                </a:solidFill>
                <a:latin typeface="Lucida Handwriting"/>
                <a:cs typeface="Lucida Handwriting"/>
              </a:rPr>
              <a:t>so </a:t>
            </a:r>
            <a:r>
              <a:rPr lang="en-US" sz="2800" b="1" dirty="0" smtClean="0">
                <a:solidFill>
                  <a:schemeClr val="accent3">
                    <a:lumMod val="50000"/>
                  </a:schemeClr>
                </a:solidFill>
                <a:effectLst>
                  <a:glow rad="228600">
                    <a:schemeClr val="accent5">
                      <a:satMod val="175000"/>
                      <a:alpha val="40000"/>
                    </a:schemeClr>
                  </a:glow>
                  <a:outerShdw blurRad="38100" dist="38100" dir="2700000" algn="tl">
                    <a:srgbClr val="000000">
                      <a:alpha val="43137"/>
                    </a:srgbClr>
                  </a:outerShdw>
                </a:effectLst>
                <a:latin typeface="Lucida Handwriting"/>
                <a:cs typeface="Lucida Handwriting"/>
              </a:rPr>
              <a:t>betting is not in cash</a:t>
            </a:r>
            <a:r>
              <a:rPr lang="en-US" sz="2800" dirty="0" smtClean="0">
                <a:solidFill>
                  <a:schemeClr val="accent3">
                    <a:lumMod val="50000"/>
                  </a:schemeClr>
                </a:solidFill>
                <a:latin typeface="Lucida Handwriting"/>
                <a:cs typeface="Lucida Handwriting"/>
              </a:rPr>
              <a:t>."</a:t>
            </a:r>
            <a:endParaRPr lang="en-US" dirty="0">
              <a:solidFill>
                <a:schemeClr val="accent1">
                  <a:lumMod val="50000"/>
                </a:schemeClr>
              </a:solidFill>
            </a:endParaRPr>
          </a:p>
        </p:txBody>
      </p:sp>
    </p:spTree>
    <p:extLst>
      <p:ext uri="{BB962C8B-B14F-4D97-AF65-F5344CB8AC3E}">
        <p14:creationId xmlns:p14="http://schemas.microsoft.com/office/powerpoint/2010/main" val="27432623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User Stories</a:t>
            </a:r>
            <a:endParaRPr lang="en-US" dirty="0"/>
          </a:p>
        </p:txBody>
      </p:sp>
      <p:sp>
        <p:nvSpPr>
          <p:cNvPr id="3" name="Content Placeholder 2"/>
          <p:cNvSpPr>
            <a:spLocks noGrp="1"/>
          </p:cNvSpPr>
          <p:nvPr>
            <p:ph sz="quarter" idx="1"/>
          </p:nvPr>
        </p:nvSpPr>
        <p:spPr>
          <a:xfrm>
            <a:off x="612648" y="1600200"/>
            <a:ext cx="8531352" cy="5105400"/>
          </a:xfrm>
        </p:spPr>
        <p:txBody>
          <a:bodyPr>
            <a:noAutofit/>
          </a:bodyPr>
          <a:lstStyle/>
          <a:p>
            <a:pPr marL="0" indent="0" algn="ctr">
              <a:buNone/>
            </a:pPr>
            <a:r>
              <a:rPr lang="en-US" sz="6000" dirty="0" smtClean="0">
                <a:solidFill>
                  <a:schemeClr val="accent1">
                    <a:lumMod val="50000"/>
                  </a:schemeClr>
                </a:solidFill>
              </a:rPr>
              <a:t>Must</a:t>
            </a:r>
            <a:r>
              <a:rPr lang="en-US" sz="6000" b="1" dirty="0" smtClean="0">
                <a:solidFill>
                  <a:schemeClr val="accent1">
                    <a:lumMod val="50000"/>
                  </a:schemeClr>
                </a:solidFill>
              </a:rPr>
              <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deliver</a:t>
            </a:r>
            <a:r>
              <a:rPr lang="en-US" sz="6000" b="1" dirty="0" smtClean="0">
                <a:solidFill>
                  <a:schemeClr val="accent1">
                    <a:lumMod val="50000"/>
                  </a:schemeClr>
                </a:solidFill>
              </a:rPr>
              <a:t> </a:t>
            </a:r>
            <a:br>
              <a:rPr lang="en-US" sz="6000" b="1" dirty="0" smtClean="0">
                <a:solidFill>
                  <a:schemeClr val="accent1">
                    <a:lumMod val="50000"/>
                  </a:schemeClr>
                </a:solidFill>
              </a:rPr>
            </a:br>
            <a:r>
              <a:rPr lang="en-US" sz="6000" dirty="0" smtClean="0">
                <a:solidFill>
                  <a:schemeClr val="accent1">
                    <a:lumMod val="50000"/>
                  </a:schemeClr>
                </a:solidFill>
              </a:rPr>
              <a:t>what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client</a:t>
            </a:r>
            <a:r>
              <a:rPr lang="en-US" sz="6000" b="1" dirty="0" smtClean="0">
                <a:solidFill>
                  <a:schemeClr val="accent1">
                    <a:lumMod val="50000"/>
                  </a:schemeClr>
                </a:solidFill>
                <a:effectLst>
                  <a:outerShdw blurRad="38100" dist="38100" dir="2700000" algn="tl">
                    <a:srgbClr val="000000">
                      <a:alpha val="43137"/>
                    </a:srgbClr>
                  </a:outerShdw>
                </a:effectLst>
              </a:rPr>
              <a:t> </a:t>
            </a:r>
            <a:r>
              <a:rPr lang="en-US" sz="60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expects</a:t>
            </a:r>
            <a:r>
              <a:rPr lang="en-US" sz="6000" dirty="0" smtClean="0">
                <a:solidFill>
                  <a:schemeClr val="tx1">
                    <a:lumMod val="50000"/>
                    <a:lumOff val="50000"/>
                  </a:schemeClr>
                </a:solidFill>
              </a:rPr>
              <a:t>;</a:t>
            </a:r>
          </a:p>
        </p:txBody>
      </p:sp>
    </p:spTree>
    <p:extLst>
      <p:ext uri="{BB962C8B-B14F-4D97-AF65-F5344CB8AC3E}">
        <p14:creationId xmlns:p14="http://schemas.microsoft.com/office/powerpoint/2010/main" val="19299127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User Stories</a:t>
            </a:r>
            <a:endParaRPr lang="en-US" dirty="0"/>
          </a:p>
        </p:txBody>
      </p:sp>
      <p:sp>
        <p:nvSpPr>
          <p:cNvPr id="3" name="Content Placeholder 2"/>
          <p:cNvSpPr>
            <a:spLocks noGrp="1"/>
          </p:cNvSpPr>
          <p:nvPr>
            <p:ph sz="quarter" idx="1"/>
          </p:nvPr>
        </p:nvSpPr>
        <p:spPr>
          <a:xfrm>
            <a:off x="612648" y="1600200"/>
            <a:ext cx="8531352" cy="5105400"/>
          </a:xfrm>
        </p:spPr>
        <p:txBody>
          <a:bodyPr>
            <a:noAutofit/>
          </a:bodyPr>
          <a:lstStyle/>
          <a:p>
            <a:pPr marL="0" indent="0" algn="ctr">
              <a:buNone/>
            </a:pPr>
            <a:r>
              <a:rPr lang="en-US" sz="6000" dirty="0" smtClean="0">
                <a:solidFill>
                  <a:schemeClr val="accent1">
                    <a:lumMod val="50000"/>
                  </a:schemeClr>
                </a:solidFill>
              </a:rPr>
              <a:t>Must</a:t>
            </a:r>
            <a:r>
              <a:rPr lang="en-US" sz="6000" b="1" dirty="0" smtClean="0">
                <a:solidFill>
                  <a:schemeClr val="accent1">
                    <a:lumMod val="50000"/>
                  </a:schemeClr>
                </a:solidFill>
              </a:rPr>
              <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deliver</a:t>
            </a:r>
            <a:r>
              <a:rPr lang="en-US" sz="6000" b="1" dirty="0" smtClean="0">
                <a:solidFill>
                  <a:schemeClr val="accent1">
                    <a:lumMod val="50000"/>
                  </a:schemeClr>
                </a:solidFill>
              </a:rPr>
              <a:t> </a:t>
            </a:r>
            <a:br>
              <a:rPr lang="en-US" sz="6000" b="1" dirty="0" smtClean="0">
                <a:solidFill>
                  <a:schemeClr val="accent1">
                    <a:lumMod val="50000"/>
                  </a:schemeClr>
                </a:solidFill>
              </a:rPr>
            </a:br>
            <a:r>
              <a:rPr lang="en-US" sz="6000" dirty="0" smtClean="0">
                <a:solidFill>
                  <a:schemeClr val="accent1">
                    <a:lumMod val="50000"/>
                  </a:schemeClr>
                </a:solidFill>
              </a:rPr>
              <a:t>what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client</a:t>
            </a:r>
            <a:r>
              <a:rPr lang="en-US" sz="6000" b="1" dirty="0" smtClean="0">
                <a:solidFill>
                  <a:schemeClr val="accent1">
                    <a:lumMod val="50000"/>
                  </a:schemeClr>
                </a:solidFill>
                <a:effectLst>
                  <a:outerShdw blurRad="38100" dist="38100" dir="2700000" algn="tl">
                    <a:srgbClr val="000000">
                      <a:alpha val="43137"/>
                    </a:srgbClr>
                  </a:outerShdw>
                </a:effectLst>
              </a:rPr>
              <a:t> </a:t>
            </a:r>
            <a:r>
              <a:rPr lang="en-US" sz="60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expects</a:t>
            </a:r>
            <a:r>
              <a:rPr lang="en-US" sz="6000" dirty="0" smtClean="0">
                <a:solidFill>
                  <a:schemeClr val="tx1">
                    <a:lumMod val="50000"/>
                    <a:lumOff val="50000"/>
                  </a:schemeClr>
                </a:solidFill>
              </a:rPr>
              <a:t>;</a:t>
            </a:r>
          </a:p>
          <a:p>
            <a:pPr marL="0" indent="0" algn="ctr">
              <a:buNone/>
            </a:pPr>
            <a:r>
              <a:rPr lang="en-US" sz="7200" b="1" dirty="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Stories written</a:t>
            </a:r>
            <a:br>
              <a:rPr lang="en-US" sz="7200" b="1" dirty="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br>
            <a:r>
              <a:rPr lang="en-US" sz="7200" b="1" dirty="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for </a:t>
            </a:r>
            <a:r>
              <a:rPr lang="en-US" sz="7200" b="1" dirty="0" smtClean="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clients </a:t>
            </a:r>
            <a:br>
              <a:rPr lang="en-US" sz="7200" b="1" dirty="0" smtClean="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br>
            <a:r>
              <a:rPr lang="en-US" sz="6000" dirty="0">
                <a:solidFill>
                  <a:schemeClr val="accent3">
                    <a:lumMod val="50000"/>
                  </a:schemeClr>
                </a:solidFill>
              </a:rPr>
              <a:t>to</a:t>
            </a:r>
            <a:r>
              <a:rPr lang="en-US" sz="6000" dirty="0" smtClean="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 </a:t>
            </a:r>
            <a:r>
              <a:rPr lang="en-US" sz="6000" dirty="0" smtClean="0">
                <a:solidFill>
                  <a:schemeClr val="accent3">
                    <a:lumMod val="50000"/>
                  </a:schemeClr>
                </a:solidFill>
              </a:rPr>
              <a:t>understand</a:t>
            </a:r>
            <a:endParaRPr lang="en-US" sz="6000" dirty="0">
              <a:solidFill>
                <a:schemeClr val="accent3">
                  <a:lumMod val="50000"/>
                </a:schemeClr>
              </a:solidFill>
            </a:endParaRPr>
          </a:p>
        </p:txBody>
      </p:sp>
    </p:spTree>
    <p:extLst>
      <p:ext uri="{BB962C8B-B14F-4D97-AF65-F5344CB8AC3E}">
        <p14:creationId xmlns:p14="http://schemas.microsoft.com/office/powerpoint/2010/main" val="31350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Meetings Started Today</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t>Meetings this week</a:t>
            </a:r>
          </a:p>
          <a:p>
            <a:pPr lvl="1"/>
            <a:r>
              <a:rPr lang="en-US" dirty="0">
                <a:solidFill>
                  <a:schemeClr val="accent1"/>
                </a:solidFill>
              </a:rPr>
              <a:t>Review and develop user stories</a:t>
            </a:r>
          </a:p>
          <a:p>
            <a:pPr lvl="1"/>
            <a:r>
              <a:rPr lang="en-US" dirty="0" smtClean="0">
                <a:solidFill>
                  <a:schemeClr val="accent1"/>
                </a:solidFill>
              </a:rPr>
              <a:t>Generate tasks from user stories</a:t>
            </a:r>
          </a:p>
          <a:p>
            <a:pPr lvl="1"/>
            <a:r>
              <a:rPr lang="en-US" dirty="0">
                <a:solidFill>
                  <a:schemeClr val="accent1"/>
                </a:solidFill>
              </a:rPr>
              <a:t>Update scrum board with stories/tasks</a:t>
            </a:r>
          </a:p>
          <a:p>
            <a:pPr lvl="1"/>
            <a:r>
              <a:rPr lang="en-US" dirty="0" smtClean="0">
                <a:solidFill>
                  <a:schemeClr val="accent1"/>
                </a:solidFill>
              </a:rPr>
              <a:t>Assign tasks to team members </a:t>
            </a:r>
          </a:p>
          <a:p>
            <a:pPr lvl="2"/>
            <a:r>
              <a:rPr lang="en-US" dirty="0">
                <a:solidFill>
                  <a:schemeClr val="accent1"/>
                </a:solidFill>
              </a:rPr>
              <a:t>Work 8 hours before next meeting</a:t>
            </a:r>
          </a:p>
          <a:p>
            <a:pPr lvl="2"/>
            <a:r>
              <a:rPr lang="en-US" dirty="0" smtClean="0">
                <a:solidFill>
                  <a:schemeClr val="accent1"/>
                </a:solidFill>
              </a:rPr>
              <a:t>If your task is completed before 8 hours, create another one</a:t>
            </a:r>
          </a:p>
          <a:p>
            <a:r>
              <a:rPr lang="en-US" dirty="0" smtClean="0">
                <a:solidFill>
                  <a:srgbClr val="000000"/>
                </a:solidFill>
              </a:rPr>
              <a:t>Meetings for the rest of the semester</a:t>
            </a:r>
          </a:p>
          <a:p>
            <a:pPr lvl="1"/>
            <a:r>
              <a:rPr lang="en-US" dirty="0">
                <a:solidFill>
                  <a:schemeClr val="accent1"/>
                </a:solidFill>
              </a:rPr>
              <a:t>Each team member shows their progress from the last meeting</a:t>
            </a:r>
          </a:p>
          <a:p>
            <a:pPr lvl="1"/>
            <a:r>
              <a:rPr lang="en-US" dirty="0">
                <a:solidFill>
                  <a:schemeClr val="accent1"/>
                </a:solidFill>
              </a:rPr>
              <a:t>Assign tasks for the next meeting</a:t>
            </a:r>
            <a:endParaRPr lang="en-US" dirty="0" smtClean="0">
              <a:solidFill>
                <a:schemeClr val="accent1"/>
              </a:solidFill>
            </a:endParaRPr>
          </a:p>
        </p:txBody>
      </p:sp>
    </p:spTree>
    <p:extLst>
      <p:ext uri="{BB962C8B-B14F-4D97-AF65-F5344CB8AC3E}">
        <p14:creationId xmlns:p14="http://schemas.microsoft.com/office/powerpoint/2010/main" val="20512217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t>
            </a:r>
            <a:r>
              <a:rPr lang="en-US" dirty="0" err="1" smtClean="0"/>
              <a:t>Gotchas</a:t>
            </a:r>
            <a:r>
              <a:rPr lang="en-US" dirty="0" smtClean="0"/>
              <a:t> #2</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4000" b="1" dirty="0">
                <a:solidFill>
                  <a:schemeClr val="accent1"/>
                </a:solidFill>
              </a:rPr>
              <a:t>Some features fixed</a:t>
            </a:r>
            <a:r>
              <a:rPr lang="en-US" sz="4000" dirty="0">
                <a:solidFill>
                  <a:schemeClr val="tx1">
                    <a:lumMod val="50000"/>
                    <a:lumOff val="50000"/>
                  </a:schemeClr>
                </a:solidFill>
              </a:rPr>
              <a:t>;</a:t>
            </a:r>
            <a:r>
              <a:rPr lang="en-US" sz="7200" b="1" dirty="0">
                <a:solidFill>
                  <a:schemeClr val="accent3"/>
                </a:solidFill>
              </a:rPr>
              <a:t/>
            </a:r>
            <a:br>
              <a:rPr lang="en-US" sz="7200" b="1" dirty="0">
                <a:solidFill>
                  <a:schemeClr val="accent3"/>
                </a:solidFill>
              </a:rPr>
            </a:br>
            <a:r>
              <a:rPr lang="en-US" sz="6000" b="1" dirty="0">
                <a:solidFill>
                  <a:schemeClr val="accent3"/>
                </a:solidFill>
              </a:rPr>
              <a:t>many details change</a:t>
            </a:r>
          </a:p>
          <a:p>
            <a:pPr marL="0" lvl="0" indent="0" algn="ctr">
              <a:buNone/>
            </a:pPr>
            <a:r>
              <a:rPr lang="en-US" sz="7200" b="1" dirty="0">
                <a:solidFill>
                  <a:srgbClr val="7030A0"/>
                </a:solidFill>
              </a:rPr>
              <a:t>Only include needed</a:t>
            </a:r>
            <a:br>
              <a:rPr lang="en-US" sz="7200" b="1" dirty="0">
                <a:solidFill>
                  <a:srgbClr val="7030A0"/>
                </a:solidFill>
              </a:rPr>
            </a:br>
            <a:r>
              <a:rPr lang="en-US" sz="7200" b="1" dirty="0">
                <a:solidFill>
                  <a:srgbClr val="7030A0"/>
                </a:solidFill>
              </a:rPr>
              <a:t>features in story</a:t>
            </a:r>
          </a:p>
        </p:txBody>
      </p:sp>
    </p:spTree>
    <p:extLst>
      <p:ext uri="{BB962C8B-B14F-4D97-AF65-F5344CB8AC3E}">
        <p14:creationId xmlns:p14="http://schemas.microsoft.com/office/powerpoint/2010/main" val="10513120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t>
            </a:r>
            <a:r>
              <a:rPr lang="en-US" dirty="0" err="1" smtClean="0"/>
              <a:t>Gotchas</a:t>
            </a:r>
            <a:r>
              <a:rPr lang="en-US" dirty="0" smtClean="0"/>
              <a:t> #2</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4000" b="1" dirty="0">
                <a:solidFill>
                  <a:schemeClr val="accent1">
                    <a:alpha val="25000"/>
                  </a:schemeClr>
                </a:solidFill>
              </a:rPr>
              <a:t>Some features fixed</a:t>
            </a:r>
            <a:r>
              <a:rPr lang="en-US" sz="4000" dirty="0">
                <a:solidFill>
                  <a:schemeClr val="tx1">
                    <a:lumMod val="50000"/>
                    <a:lumOff val="50000"/>
                    <a:alpha val="25000"/>
                  </a:schemeClr>
                </a:solidFill>
              </a:rPr>
              <a:t>;</a:t>
            </a:r>
            <a:r>
              <a:rPr lang="en-US" sz="7200" b="1" dirty="0">
                <a:solidFill>
                  <a:schemeClr val="accent3"/>
                </a:solidFill>
              </a:rPr>
              <a:t/>
            </a:r>
            <a:br>
              <a:rPr lang="en-US" sz="7200" b="1" dirty="0">
                <a:solidFill>
                  <a:schemeClr val="accent3"/>
                </a:solidFill>
              </a:rPr>
            </a:br>
            <a:r>
              <a:rPr lang="en-US" sz="6000" b="1" dirty="0">
                <a:solidFill>
                  <a:schemeClr val="accent3">
                    <a:alpha val="40000"/>
                  </a:schemeClr>
                </a:solidFill>
              </a:rPr>
              <a:t>many details change</a:t>
            </a:r>
          </a:p>
          <a:p>
            <a:pPr marL="0" lvl="0" indent="0" algn="ctr">
              <a:buNone/>
            </a:pPr>
            <a:r>
              <a:rPr lang="en-US" sz="7200" b="1" dirty="0">
                <a:solidFill>
                  <a:srgbClr val="7030A0">
                    <a:alpha val="50000"/>
                  </a:srgbClr>
                </a:solidFill>
              </a:rPr>
              <a:t>Only include </a:t>
            </a:r>
            <a:r>
              <a:rPr lang="en-US" sz="7200" b="1" dirty="0">
                <a:solidFill>
                  <a:srgbClr val="7030A0"/>
                </a:solidFill>
                <a:effectLst>
                  <a:glow rad="228600">
                    <a:schemeClr val="accent1">
                      <a:satMod val="175000"/>
                      <a:alpha val="40000"/>
                    </a:schemeClr>
                  </a:glow>
                  <a:outerShdw blurRad="38100" dist="38100" dir="2700000" algn="tl">
                    <a:srgbClr val="000000">
                      <a:alpha val="43137"/>
                    </a:srgbClr>
                  </a:outerShdw>
                </a:effectLst>
              </a:rPr>
              <a:t>needed</a:t>
            </a:r>
            <a:r>
              <a:rPr lang="en-US" sz="7200" b="1" dirty="0">
                <a:solidFill>
                  <a:srgbClr val="7030A0"/>
                </a:solidFill>
              </a:rPr>
              <a:t/>
            </a:r>
            <a:br>
              <a:rPr lang="en-US" sz="7200" b="1" dirty="0">
                <a:solidFill>
                  <a:srgbClr val="7030A0"/>
                </a:solidFill>
              </a:rPr>
            </a:br>
            <a:r>
              <a:rPr lang="en-US" sz="7200" b="1" dirty="0">
                <a:solidFill>
                  <a:srgbClr val="7030A0"/>
                </a:solidFill>
              </a:rPr>
              <a:t>features</a:t>
            </a:r>
            <a:r>
              <a:rPr lang="en-US" sz="7200" b="1" dirty="0">
                <a:solidFill>
                  <a:srgbClr val="7030A0">
                    <a:alpha val="50000"/>
                  </a:srgbClr>
                </a:solidFill>
              </a:rPr>
              <a:t> in story</a:t>
            </a:r>
          </a:p>
        </p:txBody>
      </p:sp>
    </p:spTree>
    <p:extLst>
      <p:ext uri="{BB962C8B-B14F-4D97-AF65-F5344CB8AC3E}">
        <p14:creationId xmlns:p14="http://schemas.microsoft.com/office/powerpoint/2010/main" val="425275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727D29-FFF9-0B4E-BF80-1F8369B56548}"/>
              </a:ext>
            </a:extLst>
          </p:cNvPr>
          <p:cNvSpPr>
            <a:spLocks noGrp="1"/>
          </p:cNvSpPr>
          <p:nvPr>
            <p:ph type="title"/>
          </p:nvPr>
        </p:nvSpPr>
        <p:spPr/>
        <p:txBody>
          <a:bodyPr/>
          <a:lstStyle/>
          <a:p>
            <a:r>
              <a:rPr lang="en-US" dirty="0"/>
              <a:t>Why User Stories?</a:t>
            </a:r>
          </a:p>
        </p:txBody>
      </p:sp>
      <p:pic>
        <p:nvPicPr>
          <p:cNvPr id="5" name="Content Placeholder 4">
            <a:extLst>
              <a:ext uri="{FF2B5EF4-FFF2-40B4-BE49-F238E27FC236}">
                <a16:creationId xmlns="" xmlns:a16="http://schemas.microsoft.com/office/drawing/2014/main" id="{B735E607-CF71-0C4A-BC8E-F4D443D80E1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6458" y="1678060"/>
            <a:ext cx="8149589" cy="4953644"/>
          </a:xfrm>
        </p:spPr>
      </p:pic>
    </p:spTree>
    <p:extLst>
      <p:ext uri="{BB962C8B-B14F-4D97-AF65-F5344CB8AC3E}">
        <p14:creationId xmlns:p14="http://schemas.microsoft.com/office/powerpoint/2010/main" val="223895056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Outline</a:t>
            </a:r>
          </a:p>
        </p:txBody>
      </p:sp>
      <p:sp>
        <p:nvSpPr>
          <p:cNvPr id="3" name="Content Placeholder 2"/>
          <p:cNvSpPr>
            <a:spLocks noGrp="1"/>
          </p:cNvSpPr>
          <p:nvPr>
            <p:ph sz="quarter" idx="1"/>
          </p:nvPr>
        </p:nvSpPr>
        <p:spPr>
          <a:xfrm>
            <a:off x="612648" y="1600200"/>
            <a:ext cx="8607552" cy="5105400"/>
          </a:xfrm>
        </p:spPr>
        <p:txBody>
          <a:bodyPr>
            <a:normAutofit/>
          </a:bodyPr>
          <a:lstStyle/>
          <a:p>
            <a:pPr marL="0" indent="0" algn="ctr">
              <a:buNone/>
            </a:pPr>
            <a:r>
              <a:rPr lang="en-US" sz="3000" dirty="0">
                <a:solidFill>
                  <a:schemeClr val="accent3"/>
                </a:solidFill>
                <a:latin typeface="Lucida Handwriting"/>
                <a:cs typeface="Lucida Handwriting"/>
              </a:rPr>
              <a:t>“As a </a:t>
            </a:r>
            <a:r>
              <a:rPr lang="en-US" sz="3200" dirty="0">
                <a:solidFill>
                  <a:srgbClr val="0000FF"/>
                </a:solidFill>
                <a:latin typeface="Corbel"/>
                <a:cs typeface="Corbel"/>
              </a:rPr>
              <a:t>&lt;role&gt;</a:t>
            </a:r>
            <a:r>
              <a:rPr lang="en-US" sz="3000" dirty="0">
                <a:solidFill>
                  <a:schemeClr val="accent3"/>
                </a:solidFill>
                <a:latin typeface="Lucida Handwriting"/>
                <a:cs typeface="Lucida Handwriting"/>
              </a:rPr>
              <a:t>, </a:t>
            </a:r>
            <a:br>
              <a:rPr lang="en-US" sz="3000" dirty="0">
                <a:solidFill>
                  <a:schemeClr val="accent3"/>
                </a:solidFill>
                <a:latin typeface="Lucida Handwriting"/>
                <a:cs typeface="Lucida Handwriting"/>
              </a:rPr>
            </a:br>
            <a:r>
              <a:rPr lang="en-US" sz="3000" dirty="0">
                <a:solidFill>
                  <a:schemeClr val="accent3"/>
                </a:solidFill>
                <a:latin typeface="Lucida Handwriting"/>
                <a:cs typeface="Lucida Handwriting"/>
              </a:rPr>
              <a:t>I want </a:t>
            </a:r>
            <a:r>
              <a:rPr lang="en-US" sz="3200" dirty="0">
                <a:solidFill>
                  <a:srgbClr val="008000"/>
                </a:solidFill>
                <a:latin typeface="Corbel"/>
                <a:cs typeface="Corbel"/>
              </a:rPr>
              <a:t>&lt;action&gt;</a:t>
            </a:r>
            <a:br>
              <a:rPr lang="en-US" sz="3200" dirty="0">
                <a:solidFill>
                  <a:srgbClr val="008000"/>
                </a:solidFill>
                <a:latin typeface="Corbel"/>
                <a:cs typeface="Corbel"/>
              </a:rPr>
            </a:br>
            <a:r>
              <a:rPr lang="en-US" sz="3000" dirty="0">
                <a:solidFill>
                  <a:schemeClr val="accent3"/>
                </a:solidFill>
                <a:latin typeface="Lucida Handwriting"/>
                <a:cs typeface="Lucida Handwriting"/>
              </a:rPr>
              <a:t>so I </a:t>
            </a:r>
            <a:r>
              <a:rPr lang="en-US" sz="3200" dirty="0">
                <a:solidFill>
                  <a:srgbClr val="660066"/>
                </a:solidFill>
                <a:latin typeface="Corbel"/>
                <a:cs typeface="Corbel"/>
              </a:rPr>
              <a:t>&lt;testable reward&gt;</a:t>
            </a:r>
            <a:r>
              <a:rPr lang="en-US" sz="3000" dirty="0">
                <a:solidFill>
                  <a:schemeClr val="accent3"/>
                </a:solidFill>
                <a:latin typeface="Lucida Handwriting"/>
                <a:cs typeface="Lucida Handwriting"/>
              </a:rPr>
              <a:t>.”</a:t>
            </a:r>
          </a:p>
          <a:p>
            <a:r>
              <a:rPr lang="en-US" dirty="0">
                <a:solidFill>
                  <a:schemeClr val="accent3"/>
                </a:solidFill>
              </a:rPr>
              <a:t>Most common template </a:t>
            </a:r>
            <a:r>
              <a:rPr lang="en-US" dirty="0"/>
              <a:t>used for user stories</a:t>
            </a:r>
          </a:p>
          <a:p>
            <a:pPr lvl="1"/>
            <a:r>
              <a:rPr lang="en-US" dirty="0"/>
              <a:t>But these are stories, so </a:t>
            </a:r>
            <a:r>
              <a:rPr lang="en-US" dirty="0">
                <a:solidFill>
                  <a:schemeClr val="accent1"/>
                </a:solidFill>
              </a:rPr>
              <a:t>templates not required/used</a:t>
            </a:r>
          </a:p>
          <a:p>
            <a:r>
              <a:rPr lang="en-US" dirty="0">
                <a:solidFill>
                  <a:schemeClr val="accent3"/>
                </a:solidFill>
              </a:rPr>
              <a:t>Lots of </a:t>
            </a:r>
            <a:r>
              <a:rPr lang="en-US" dirty="0">
                <a:solidFill>
                  <a:srgbClr val="0000FF"/>
                </a:solidFill>
              </a:rPr>
              <a:t>roles</a:t>
            </a:r>
            <a:r>
              <a:rPr lang="en-US" dirty="0">
                <a:solidFill>
                  <a:schemeClr val="accent3"/>
                </a:solidFill>
              </a:rPr>
              <a:t> exist</a:t>
            </a:r>
            <a:r>
              <a:rPr lang="en-US" dirty="0"/>
              <a:t> among the users of a system</a:t>
            </a:r>
          </a:p>
          <a:p>
            <a:pPr lvl="1"/>
            <a:r>
              <a:rPr lang="en-US" dirty="0"/>
              <a:t>Customer representative (or </a:t>
            </a:r>
            <a:r>
              <a:rPr lang="en-US" dirty="0">
                <a:solidFill>
                  <a:schemeClr val="accent1"/>
                </a:solidFill>
              </a:rPr>
              <a:t>clients) present most ideas</a:t>
            </a:r>
          </a:p>
          <a:p>
            <a:pPr lvl="1"/>
            <a:r>
              <a:rPr lang="en-US" dirty="0">
                <a:solidFill>
                  <a:schemeClr val="accent1"/>
                </a:solidFill>
              </a:rPr>
              <a:t>Others may exist</a:t>
            </a:r>
            <a:r>
              <a:rPr lang="en-US" dirty="0"/>
              <a:t>: big betters expect special treatment</a:t>
            </a:r>
          </a:p>
          <a:p>
            <a:pPr lvl="1"/>
            <a:r>
              <a:rPr lang="en-US" dirty="0"/>
              <a:t>Team brainstorm roles and </a:t>
            </a:r>
            <a:r>
              <a:rPr lang="en-US" dirty="0">
                <a:solidFill>
                  <a:schemeClr val="accent1"/>
                </a:solidFill>
              </a:rPr>
              <a:t>see if stories might change</a:t>
            </a:r>
          </a:p>
          <a:p>
            <a:pPr lvl="1"/>
            <a:r>
              <a:rPr lang="en-US" dirty="0">
                <a:solidFill>
                  <a:schemeClr val="accent1"/>
                </a:solidFill>
              </a:rPr>
              <a:t>Bring ideas back to conversation</a:t>
            </a:r>
            <a:r>
              <a:rPr lang="en-US" dirty="0"/>
              <a:t>: client has final say</a:t>
            </a:r>
            <a:endParaRPr lang="en-US" dirty="0">
              <a:solidFill>
                <a:schemeClr val="accent1"/>
              </a:solidFill>
            </a:endParaRPr>
          </a:p>
        </p:txBody>
      </p:sp>
    </p:spTree>
    <p:extLst>
      <p:ext uri="{BB962C8B-B14F-4D97-AF65-F5344CB8AC3E}">
        <p14:creationId xmlns:p14="http://schemas.microsoft.com/office/powerpoint/2010/main" val="82449306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Outline</a:t>
            </a:r>
          </a:p>
        </p:txBody>
      </p:sp>
      <p:sp>
        <p:nvSpPr>
          <p:cNvPr id="3" name="Content Placeholder 2"/>
          <p:cNvSpPr>
            <a:spLocks noGrp="1"/>
          </p:cNvSpPr>
          <p:nvPr>
            <p:ph sz="quarter" idx="1"/>
          </p:nvPr>
        </p:nvSpPr>
        <p:spPr>
          <a:xfrm>
            <a:off x="612648" y="1600200"/>
            <a:ext cx="8607552" cy="5105400"/>
          </a:xfrm>
        </p:spPr>
        <p:txBody>
          <a:bodyPr>
            <a:normAutofit/>
          </a:bodyPr>
          <a:lstStyle/>
          <a:p>
            <a:pPr marL="0" indent="0" algn="ctr">
              <a:buNone/>
            </a:pPr>
            <a:r>
              <a:rPr lang="en-US" sz="7200" dirty="0">
                <a:solidFill>
                  <a:schemeClr val="accent3"/>
                </a:solidFill>
                <a:latin typeface="Lucida Handwriting"/>
                <a:cs typeface="Lucida Handwriting"/>
              </a:rPr>
              <a:t>As a </a:t>
            </a:r>
            <a:r>
              <a:rPr lang="en-US" sz="7200" dirty="0">
                <a:solidFill>
                  <a:srgbClr val="0000FF"/>
                </a:solidFill>
                <a:latin typeface="Corbel"/>
                <a:cs typeface="Corbel"/>
              </a:rPr>
              <a:t>&lt;role&gt;</a:t>
            </a:r>
            <a:r>
              <a:rPr lang="en-US" sz="7200" dirty="0">
                <a:solidFill>
                  <a:schemeClr val="accent3"/>
                </a:solidFill>
                <a:latin typeface="Lucida Handwriting"/>
                <a:cs typeface="Lucida Handwriting"/>
              </a:rPr>
              <a:t>, </a:t>
            </a:r>
            <a:br>
              <a:rPr lang="en-US" sz="7200" dirty="0">
                <a:solidFill>
                  <a:schemeClr val="accent3"/>
                </a:solidFill>
                <a:latin typeface="Lucida Handwriting"/>
                <a:cs typeface="Lucida Handwriting"/>
              </a:rPr>
            </a:br>
            <a:r>
              <a:rPr lang="en-US" sz="7200" dirty="0">
                <a:solidFill>
                  <a:schemeClr val="accent3"/>
                </a:solidFill>
                <a:latin typeface="Lucida Handwriting"/>
                <a:cs typeface="Lucida Handwriting"/>
              </a:rPr>
              <a:t>I want </a:t>
            </a:r>
            <a:r>
              <a:rPr lang="en-US" sz="7200" dirty="0">
                <a:solidFill>
                  <a:srgbClr val="008000"/>
                </a:solidFill>
                <a:latin typeface="Corbel"/>
                <a:cs typeface="Corbel"/>
              </a:rPr>
              <a:t>&lt;action&gt;</a:t>
            </a:r>
            <a:br>
              <a:rPr lang="en-US" sz="7200" dirty="0">
                <a:solidFill>
                  <a:srgbClr val="008000"/>
                </a:solidFill>
                <a:latin typeface="Corbel"/>
                <a:cs typeface="Corbel"/>
              </a:rPr>
            </a:br>
            <a:r>
              <a:rPr lang="en-US" sz="7200" dirty="0">
                <a:solidFill>
                  <a:schemeClr val="accent3"/>
                </a:solidFill>
                <a:latin typeface="Lucida Handwriting"/>
                <a:cs typeface="Lucida Handwriting"/>
              </a:rPr>
              <a:t>so I </a:t>
            </a:r>
            <a:r>
              <a:rPr lang="en-US" sz="7200" dirty="0">
                <a:solidFill>
                  <a:srgbClr val="660066"/>
                </a:solidFill>
                <a:latin typeface="Corbel"/>
                <a:cs typeface="Corbel"/>
              </a:rPr>
              <a:t>&lt;testable reward&gt;</a:t>
            </a:r>
            <a:r>
              <a:rPr lang="en-US" sz="7200" dirty="0">
                <a:solidFill>
                  <a:schemeClr val="accent3"/>
                </a:solidFill>
                <a:latin typeface="Lucida Handwriting"/>
                <a:cs typeface="Lucida Handwriting"/>
              </a:rPr>
              <a:t>.</a:t>
            </a:r>
          </a:p>
        </p:txBody>
      </p:sp>
    </p:spTree>
    <p:extLst>
      <p:ext uri="{BB962C8B-B14F-4D97-AF65-F5344CB8AC3E}">
        <p14:creationId xmlns:p14="http://schemas.microsoft.com/office/powerpoint/2010/main" val="42457658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1B53D3-510E-5F41-86ED-8B8D45B521D2}"/>
              </a:ext>
            </a:extLst>
          </p:cNvPr>
          <p:cNvSpPr>
            <a:spLocks noGrp="1"/>
          </p:cNvSpPr>
          <p:nvPr>
            <p:ph type="title"/>
          </p:nvPr>
        </p:nvSpPr>
        <p:spPr/>
        <p:txBody>
          <a:bodyPr/>
          <a:lstStyle/>
          <a:p>
            <a:r>
              <a:rPr lang="en-US" dirty="0"/>
              <a:t>How Many Stories Needed?</a:t>
            </a:r>
          </a:p>
        </p:txBody>
      </p:sp>
      <p:sp>
        <p:nvSpPr>
          <p:cNvPr id="3" name="Content Placeholder 2">
            <a:extLst>
              <a:ext uri="{FF2B5EF4-FFF2-40B4-BE49-F238E27FC236}">
                <a16:creationId xmlns="" xmlns:a16="http://schemas.microsoft.com/office/drawing/2014/main" id="{3D45B901-D18D-3E40-A922-08C32CCC823B}"/>
              </a:ext>
            </a:extLst>
          </p:cNvPr>
          <p:cNvSpPr>
            <a:spLocks noGrp="1"/>
          </p:cNvSpPr>
          <p:nvPr>
            <p:ph sz="quarter" idx="1"/>
          </p:nvPr>
        </p:nvSpPr>
        <p:spPr>
          <a:xfrm>
            <a:off x="612648" y="1600200"/>
            <a:ext cx="8531352" cy="5105400"/>
          </a:xfrm>
        </p:spPr>
        <p:txBody>
          <a:bodyPr/>
          <a:lstStyle/>
          <a:p>
            <a:r>
              <a:rPr lang="en-US" dirty="0"/>
              <a:t>User stories intended to be </a:t>
            </a:r>
            <a:r>
              <a:rPr lang="en-US" dirty="0">
                <a:solidFill>
                  <a:schemeClr val="accent3"/>
                </a:solidFill>
              </a:rPr>
              <a:t>very, very cheap &amp; easy</a:t>
            </a:r>
          </a:p>
          <a:p>
            <a:pPr lvl="1"/>
            <a:r>
              <a:rPr lang="en-US" b="1" dirty="0">
                <a:solidFill>
                  <a:schemeClr val="accent1"/>
                </a:solidFill>
                <a:effectLst>
                  <a:outerShdw blurRad="50800" dist="38100" dir="2700000" algn="tl" rotWithShape="0">
                    <a:prstClr val="black">
                      <a:alpha val="40000"/>
                    </a:prstClr>
                  </a:outerShdw>
                </a:effectLst>
              </a:rPr>
              <a:t>All</a:t>
            </a:r>
            <a:r>
              <a:rPr lang="en-US" dirty="0">
                <a:solidFill>
                  <a:schemeClr val="accent1"/>
                </a:solidFill>
              </a:rPr>
              <a:t> potential ideas written up</a:t>
            </a:r>
            <a:r>
              <a:rPr lang="en-US" dirty="0"/>
              <a:t>; many never implemented</a:t>
            </a:r>
          </a:p>
          <a:p>
            <a:pPr lvl="1"/>
            <a:r>
              <a:rPr lang="en-US" dirty="0"/>
              <a:t>Sprints begin when</a:t>
            </a:r>
            <a:r>
              <a:rPr lang="en-US" dirty="0">
                <a:solidFill>
                  <a:schemeClr val="accent1"/>
                </a:solidFill>
              </a:rPr>
              <a:t> pick important stories from backlog</a:t>
            </a:r>
          </a:p>
          <a:p>
            <a:pPr lvl="1"/>
            <a:r>
              <a:rPr lang="en-US" dirty="0">
                <a:solidFill>
                  <a:schemeClr val="accent1"/>
                </a:solidFill>
              </a:rPr>
              <a:t>Stories will get “stale”</a:t>
            </a:r>
            <a:r>
              <a:rPr lang="en-US" dirty="0">
                <a:solidFill>
                  <a:sysClr val="windowText" lastClr="000000"/>
                </a:solidFill>
              </a:rPr>
              <a:t>; discard if too old (or not needed)</a:t>
            </a:r>
          </a:p>
          <a:p>
            <a:pPr lvl="1"/>
            <a:r>
              <a:rPr lang="en-US" dirty="0">
                <a:solidFill>
                  <a:sysClr val="windowText" lastClr="000000"/>
                </a:solidFill>
              </a:rPr>
              <a:t>May end up circling around; </a:t>
            </a:r>
            <a:r>
              <a:rPr lang="en-US" dirty="0">
                <a:solidFill>
                  <a:schemeClr val="accent1"/>
                </a:solidFill>
              </a:rPr>
              <a:t>no shame in recreating story</a:t>
            </a:r>
          </a:p>
        </p:txBody>
      </p:sp>
      <p:pic>
        <p:nvPicPr>
          <p:cNvPr id="4" name="Picture 3">
            <a:hlinkClick r:id="rId2"/>
            <a:extLst>
              <a:ext uri="{FF2B5EF4-FFF2-40B4-BE49-F238E27FC236}">
                <a16:creationId xmlns="" xmlns:a16="http://schemas.microsoft.com/office/drawing/2014/main" id="{A967CCD8-AEF1-8142-8124-C17E3E40E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4034614"/>
            <a:ext cx="4800600" cy="2706546"/>
          </a:xfrm>
          <a:prstGeom prst="rect">
            <a:avLst/>
          </a:prstGeom>
        </p:spPr>
      </p:pic>
    </p:spTree>
    <p:extLst>
      <p:ext uri="{BB962C8B-B14F-4D97-AF65-F5344CB8AC3E}">
        <p14:creationId xmlns:p14="http://schemas.microsoft.com/office/powerpoint/2010/main" val="2996474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91D098-EF52-A64E-A596-3B3767826489}"/>
              </a:ext>
            </a:extLst>
          </p:cNvPr>
          <p:cNvSpPr>
            <a:spLocks noGrp="1"/>
          </p:cNvSpPr>
          <p:nvPr>
            <p:ph type="title"/>
          </p:nvPr>
        </p:nvSpPr>
        <p:spPr/>
        <p:txBody>
          <a:bodyPr>
            <a:normAutofit/>
          </a:bodyPr>
          <a:lstStyle/>
          <a:p>
            <a:r>
              <a:rPr lang="en-US" dirty="0"/>
              <a:t>Knowing When Story “Done”</a:t>
            </a:r>
          </a:p>
        </p:txBody>
      </p:sp>
      <p:sp>
        <p:nvSpPr>
          <p:cNvPr id="3" name="Content Placeholder 2">
            <a:extLst>
              <a:ext uri="{FF2B5EF4-FFF2-40B4-BE49-F238E27FC236}">
                <a16:creationId xmlns="" xmlns:a16="http://schemas.microsoft.com/office/drawing/2014/main" id="{9C28A884-0BCD-5746-BE15-1F0BECE106F6}"/>
              </a:ext>
            </a:extLst>
          </p:cNvPr>
          <p:cNvSpPr>
            <a:spLocks noGrp="1"/>
          </p:cNvSpPr>
          <p:nvPr>
            <p:ph sz="quarter" idx="1"/>
          </p:nvPr>
        </p:nvSpPr>
        <p:spPr>
          <a:xfrm>
            <a:off x="612648" y="1600200"/>
            <a:ext cx="8531352" cy="5105400"/>
          </a:xfrm>
        </p:spPr>
        <p:txBody>
          <a:bodyPr/>
          <a:lstStyle/>
          <a:p>
            <a:r>
              <a:rPr lang="en-US" dirty="0"/>
              <a:t>When story </a:t>
            </a:r>
            <a:r>
              <a:rPr lang="en-US" dirty="0">
                <a:solidFill>
                  <a:schemeClr val="accent3"/>
                </a:solidFill>
              </a:rPr>
              <a:t>included in sprint, need acceptance tests</a:t>
            </a:r>
          </a:p>
          <a:p>
            <a:pPr lvl="1"/>
            <a:r>
              <a:rPr lang="en-US" dirty="0">
                <a:solidFill>
                  <a:schemeClr val="accent1"/>
                </a:solidFill>
              </a:rPr>
              <a:t>Used to check that story done </a:t>
            </a:r>
            <a:r>
              <a:rPr lang="en-US" dirty="0"/>
              <a:t>&amp; implemented correctly</a:t>
            </a:r>
          </a:p>
          <a:p>
            <a:pPr lvl="1"/>
            <a:r>
              <a:rPr lang="en-US" dirty="0"/>
              <a:t>Often step-by-step </a:t>
            </a:r>
            <a:r>
              <a:rPr lang="en-US" dirty="0">
                <a:solidFill>
                  <a:schemeClr val="accent1"/>
                </a:solidFill>
              </a:rPr>
              <a:t>script of actions &amp; correct outcomes</a:t>
            </a:r>
          </a:p>
          <a:p>
            <a:pPr lvl="1"/>
            <a:r>
              <a:rPr lang="en-US" dirty="0">
                <a:solidFill>
                  <a:schemeClr val="accent1"/>
                </a:solidFill>
              </a:rPr>
              <a:t>Uses non-technical language</a:t>
            </a:r>
            <a:r>
              <a:rPr lang="en-US" dirty="0"/>
              <a:t>, since run by clients</a:t>
            </a:r>
          </a:p>
          <a:p>
            <a:pPr lvl="1"/>
            <a:r>
              <a:rPr lang="en-US" dirty="0"/>
              <a:t>At least 1 test, but </a:t>
            </a:r>
            <a:r>
              <a:rPr lang="en-US" dirty="0">
                <a:solidFill>
                  <a:schemeClr val="accent1"/>
                </a:solidFill>
              </a:rPr>
              <a:t>okay to have multiple tests for 1 story</a:t>
            </a:r>
          </a:p>
        </p:txBody>
      </p:sp>
      <p:pic>
        <p:nvPicPr>
          <p:cNvPr id="2050" name="Picture 2" descr="Saint Mary’s University hosted the recent 2016 Alamo Regional Science and Engineering Fair in the Bill Grehey Arena Feb. 25 - 26, where students from grades six through 12 had the opportunity to show off their projects. Three of the event’s roughly 200 judges were from the 25th Air Force’s Science, Technology, Engineering and Math Education Outreach Program. (U.S. Air Force Photo/William B. Belcher, 25 AF/PA)&#10;">
            <a:extLst>
              <a:ext uri="{FF2B5EF4-FFF2-40B4-BE49-F238E27FC236}">
                <a16:creationId xmlns="" xmlns:a16="http://schemas.microsoft.com/office/drawing/2014/main" id="{EEE8B20C-455B-6A42-AED9-98B06359F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96"/>
          <a:stretch/>
        </p:blipFill>
        <p:spPr bwMode="auto">
          <a:xfrm>
            <a:off x="2256291" y="4099560"/>
            <a:ext cx="4866113"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1067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3167E6-5976-3D43-AA17-4F0161DCD20C}"/>
              </a:ext>
            </a:extLst>
          </p:cNvPr>
          <p:cNvSpPr>
            <a:spLocks noGrp="1"/>
          </p:cNvSpPr>
          <p:nvPr>
            <p:ph type="title"/>
          </p:nvPr>
        </p:nvSpPr>
        <p:spPr/>
        <p:txBody>
          <a:bodyPr/>
          <a:lstStyle/>
          <a:p>
            <a:r>
              <a:rPr lang="en-US" dirty="0"/>
              <a:t>Making It Work</a:t>
            </a:r>
          </a:p>
        </p:txBody>
      </p:sp>
      <p:sp>
        <p:nvSpPr>
          <p:cNvPr id="3" name="Content Placeholder 2">
            <a:extLst>
              <a:ext uri="{FF2B5EF4-FFF2-40B4-BE49-F238E27FC236}">
                <a16:creationId xmlns="" xmlns:a16="http://schemas.microsoft.com/office/drawing/2014/main" id="{5D5A8C15-80AB-8B41-985B-BF3061C85B91}"/>
              </a:ext>
            </a:extLst>
          </p:cNvPr>
          <p:cNvSpPr>
            <a:spLocks noGrp="1"/>
          </p:cNvSpPr>
          <p:nvPr>
            <p:ph sz="quarter" idx="1"/>
          </p:nvPr>
        </p:nvSpPr>
        <p:spPr>
          <a:xfrm>
            <a:off x="612648" y="1600200"/>
            <a:ext cx="8531352" cy="5105400"/>
          </a:xfrm>
        </p:spPr>
        <p:txBody>
          <a:bodyPr rIns="0">
            <a:normAutofit/>
          </a:bodyPr>
          <a:lstStyle/>
          <a:p>
            <a:r>
              <a:rPr lang="en-US" dirty="0"/>
              <a:t>Once acceptance test(s) written, </a:t>
            </a:r>
            <a:r>
              <a:rPr lang="en-US" dirty="0">
                <a:solidFill>
                  <a:schemeClr val="accent3"/>
                </a:solidFill>
              </a:rPr>
              <a:t>make tasks for story</a:t>
            </a:r>
          </a:p>
          <a:p>
            <a:pPr lvl="1"/>
            <a:r>
              <a:rPr lang="en-US" dirty="0">
                <a:solidFill>
                  <a:schemeClr val="accent1"/>
                </a:solidFill>
              </a:rPr>
              <a:t>Tasks are concrete steps </a:t>
            </a:r>
            <a:r>
              <a:rPr lang="en-US" dirty="0"/>
              <a:t>needed to implement story</a:t>
            </a:r>
          </a:p>
          <a:p>
            <a:pPr lvl="1"/>
            <a:r>
              <a:rPr lang="en-US" dirty="0"/>
              <a:t>By creating tasks, team </a:t>
            </a:r>
            <a:r>
              <a:rPr lang="en-US" dirty="0">
                <a:solidFill>
                  <a:schemeClr val="accent1"/>
                </a:solidFill>
              </a:rPr>
              <a:t>organizes work to be done</a:t>
            </a:r>
          </a:p>
          <a:p>
            <a:pPr lvl="1"/>
            <a:r>
              <a:rPr lang="en-US" dirty="0">
                <a:solidFill>
                  <a:schemeClr val="accent1"/>
                </a:solidFill>
              </a:rPr>
              <a:t>Each task stands alone</a:t>
            </a:r>
            <a:r>
              <a:rPr lang="en-US" dirty="0"/>
              <a:t>, but some may “block” others</a:t>
            </a:r>
          </a:p>
          <a:p>
            <a:pPr lvl="1"/>
            <a:r>
              <a:rPr lang="en-US" dirty="0"/>
              <a:t>Created &amp; used by developers; </a:t>
            </a:r>
            <a:r>
              <a:rPr lang="en-US" dirty="0">
                <a:solidFill>
                  <a:schemeClr val="accent1"/>
                </a:solidFill>
              </a:rPr>
              <a:t>technical words fine here</a:t>
            </a:r>
          </a:p>
          <a:p>
            <a:endParaRPr lang="en-US" dirty="0">
              <a:solidFill>
                <a:schemeClr val="accent1"/>
              </a:solidFill>
            </a:endParaRPr>
          </a:p>
          <a:p>
            <a:r>
              <a:rPr lang="en-US" dirty="0">
                <a:solidFill>
                  <a:schemeClr val="accent3"/>
                </a:solidFill>
              </a:rPr>
              <a:t>Tasks added to scrum board </a:t>
            </a:r>
            <a:r>
              <a:rPr lang="en-US" dirty="0"/>
              <a:t>showing work for sprint</a:t>
            </a:r>
          </a:p>
          <a:p>
            <a:pPr lvl="1"/>
            <a:r>
              <a:rPr lang="en-US" dirty="0"/>
              <a:t>Easy to </a:t>
            </a:r>
            <a:r>
              <a:rPr lang="en-US" dirty="0">
                <a:solidFill>
                  <a:schemeClr val="accent1"/>
                </a:solidFill>
              </a:rPr>
              <a:t>avoid conflicts by marking task while completing</a:t>
            </a:r>
          </a:p>
          <a:p>
            <a:pPr lvl="1"/>
            <a:r>
              <a:rPr lang="en-US" dirty="0">
                <a:solidFill>
                  <a:schemeClr val="accent1"/>
                </a:solidFill>
              </a:rPr>
              <a:t>Update status as you go</a:t>
            </a:r>
            <a:r>
              <a:rPr lang="en-US" dirty="0"/>
              <a:t>; scrum board shows what to do</a:t>
            </a:r>
          </a:p>
          <a:p>
            <a:pPr lvl="1"/>
            <a:r>
              <a:rPr lang="en-US" dirty="0"/>
              <a:t>Can also place </a:t>
            </a:r>
            <a:r>
              <a:rPr lang="en-US" dirty="0">
                <a:solidFill>
                  <a:schemeClr val="accent1"/>
                </a:solidFill>
              </a:rPr>
              <a:t>commits in context – message links to task</a:t>
            </a:r>
          </a:p>
        </p:txBody>
      </p:sp>
    </p:spTree>
    <p:extLst>
      <p:ext uri="{BB962C8B-B14F-4D97-AF65-F5344CB8AC3E}">
        <p14:creationId xmlns:p14="http://schemas.microsoft.com/office/powerpoint/2010/main" val="22831258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Use</a:t>
            </a:r>
          </a:p>
        </p:txBody>
      </p:sp>
      <p:sp>
        <p:nvSpPr>
          <p:cNvPr id="3" name="Content Placeholder 2"/>
          <p:cNvSpPr>
            <a:spLocks noGrp="1"/>
          </p:cNvSpPr>
          <p:nvPr>
            <p:ph sz="quarter" idx="1"/>
          </p:nvPr>
        </p:nvSpPr>
        <p:spPr>
          <a:xfrm>
            <a:off x="612648" y="1600200"/>
            <a:ext cx="8455152" cy="5105400"/>
          </a:xfrm>
        </p:spPr>
        <p:txBody>
          <a:bodyPr>
            <a:normAutofit fontScale="92500" lnSpcReduction="10000"/>
          </a:bodyPr>
          <a:lstStyle/>
          <a:p>
            <a:r>
              <a:rPr lang="en-US" dirty="0"/>
              <a:t>Project must be shared in </a:t>
            </a:r>
            <a:r>
              <a:rPr lang="en-US" dirty="0">
                <a:solidFill>
                  <a:schemeClr val="accent3"/>
                </a:solidFill>
              </a:rPr>
              <a:t>group using a GitHub/BitBucket repo</a:t>
            </a:r>
          </a:p>
          <a:p>
            <a:pPr lvl="1"/>
            <a:r>
              <a:rPr lang="en-US" dirty="0"/>
              <a:t>Combines free space &amp; excellent reliability</a:t>
            </a:r>
          </a:p>
          <a:p>
            <a:pPr lvl="1"/>
            <a:endParaRPr lang="en-US" dirty="0"/>
          </a:p>
          <a:p>
            <a:r>
              <a:rPr lang="en-US" dirty="0"/>
              <a:t>Scrum </a:t>
            </a:r>
            <a:r>
              <a:rPr lang="en-US" dirty="0">
                <a:solidFill>
                  <a:schemeClr val="accent3"/>
                </a:solidFill>
              </a:rPr>
              <a:t>board support via </a:t>
            </a:r>
            <a:r>
              <a:rPr lang="en-US" dirty="0" err="1">
                <a:solidFill>
                  <a:schemeClr val="accent3"/>
                </a:solidFill>
              </a:rPr>
              <a:t>ZenHub/etc</a:t>
            </a:r>
            <a:endParaRPr lang="en-US" dirty="0">
              <a:solidFill>
                <a:schemeClr val="accent3"/>
              </a:solidFill>
            </a:endParaRPr>
          </a:p>
          <a:p>
            <a:pPr lvl="1"/>
            <a:r>
              <a:rPr lang="en-US" dirty="0"/>
              <a:t>Direct connections </a:t>
            </a:r>
            <a:r>
              <a:rPr lang="en-US" dirty="0" smtClean="0"/>
              <a:t>supported, connects to GitHub </a:t>
            </a:r>
            <a:r>
              <a:rPr lang="en-US" dirty="0"/>
              <a:t>repo</a:t>
            </a:r>
          </a:p>
          <a:p>
            <a:pPr lvl="1"/>
            <a:r>
              <a:rPr lang="en-US" dirty="0" smtClean="0"/>
              <a:t>Does use full project budget ($0 -- accounts are free)</a:t>
            </a:r>
          </a:p>
          <a:p>
            <a:pPr lvl="1"/>
            <a:r>
              <a:rPr lang="en-US" dirty="0"/>
              <a:t>Many teams using Trello</a:t>
            </a:r>
          </a:p>
          <a:p>
            <a:pPr lvl="2"/>
            <a:r>
              <a:rPr lang="en-US" dirty="0"/>
              <a:t>It is up to your team to link your scrum board and stories with your repo</a:t>
            </a:r>
          </a:p>
          <a:p>
            <a:pPr lvl="2"/>
            <a:r>
              <a:rPr lang="en-US" dirty="0"/>
              <a:t>Should be simple to move between task on scrum board to branch/commits/pull requests/code associated with that task</a:t>
            </a:r>
          </a:p>
          <a:p>
            <a:pPr lvl="2"/>
            <a:r>
              <a:rPr lang="en-US" dirty="0"/>
              <a:t>Should be simple to find acceptance tests for each story</a:t>
            </a:r>
          </a:p>
        </p:txBody>
      </p:sp>
    </p:spTree>
    <p:extLst>
      <p:ext uri="{BB962C8B-B14F-4D97-AF65-F5344CB8AC3E}">
        <p14:creationId xmlns:p14="http://schemas.microsoft.com/office/powerpoint/2010/main" val="81432362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11657794-9DAA-4B4D-99DD-745458E76C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7972" y="1600200"/>
            <a:ext cx="7004503" cy="5181600"/>
          </a:xfrm>
          <a:prstGeom prst="rect">
            <a:avLst/>
          </a:prstGeom>
        </p:spPr>
      </p:pic>
      <p:sp>
        <p:nvSpPr>
          <p:cNvPr id="2" name="Title 1">
            <a:extLst>
              <a:ext uri="{FF2B5EF4-FFF2-40B4-BE49-F238E27FC236}">
                <a16:creationId xmlns="" xmlns:a16="http://schemas.microsoft.com/office/drawing/2014/main" id="{92B8477E-BB3F-AC45-9579-FEDA3C6B3059}"/>
              </a:ext>
            </a:extLst>
          </p:cNvPr>
          <p:cNvSpPr>
            <a:spLocks noGrp="1"/>
          </p:cNvSpPr>
          <p:nvPr>
            <p:ph type="title"/>
          </p:nvPr>
        </p:nvSpPr>
        <p:spPr>
          <a:xfrm>
            <a:off x="612648" y="228600"/>
            <a:ext cx="8455152" cy="990600"/>
          </a:xfrm>
        </p:spPr>
        <p:txBody>
          <a:bodyPr>
            <a:normAutofit/>
          </a:bodyPr>
          <a:lstStyle/>
          <a:p>
            <a:r>
              <a:rPr lang="en-US" dirty="0"/>
              <a:t>Example Story in </a:t>
            </a:r>
            <a:r>
              <a:rPr lang="en-US" dirty="0" err="1"/>
              <a:t>ZenHub</a:t>
            </a:r>
            <a:endParaRPr lang="en-US" dirty="0"/>
          </a:p>
        </p:txBody>
      </p:sp>
    </p:spTree>
    <p:extLst>
      <p:ext uri="{BB962C8B-B14F-4D97-AF65-F5344CB8AC3E}">
        <p14:creationId xmlns:p14="http://schemas.microsoft.com/office/powerpoint/2010/main" val="15143227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Sprint Grading </a:t>
            </a:r>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t>Stories are mentioned often in the </a:t>
            </a:r>
            <a:r>
              <a:rPr lang="en-US" dirty="0" smtClean="0">
                <a:solidFill>
                  <a:schemeClr val="accent1"/>
                </a:solidFill>
              </a:rPr>
              <a:t>rubric</a:t>
            </a:r>
          </a:p>
          <a:p>
            <a:pPr lvl="1"/>
            <a:r>
              <a:rPr lang="en-US" dirty="0"/>
              <a:t>Review the rubric to know exactly what we’re looking for during </a:t>
            </a:r>
            <a:r>
              <a:rPr lang="en-US" dirty="0">
                <a:solidFill>
                  <a:srgbClr val="3891A7"/>
                </a:solidFill>
              </a:rPr>
              <a:t>grading</a:t>
            </a:r>
          </a:p>
          <a:p>
            <a:r>
              <a:rPr lang="en-US" dirty="0" smtClean="0"/>
              <a:t>Refer to the slides for stories/task</a:t>
            </a:r>
          </a:p>
          <a:p>
            <a:pPr lvl="1"/>
            <a:r>
              <a:rPr lang="en-US" dirty="0"/>
              <a:t>Ask questions if you have them</a:t>
            </a:r>
          </a:p>
          <a:p>
            <a:pPr lvl="1"/>
            <a:r>
              <a:rPr lang="en-US" dirty="0" smtClean="0"/>
              <a:t>“We didn’t know we had to do that” is not an excuse during your sprint demos</a:t>
            </a:r>
          </a:p>
          <a:p>
            <a:endParaRPr lang="en-US" dirty="0" smtClean="0"/>
          </a:p>
        </p:txBody>
      </p:sp>
    </p:spTree>
    <p:extLst>
      <p:ext uri="{BB962C8B-B14F-4D97-AF65-F5344CB8AC3E}">
        <p14:creationId xmlns:p14="http://schemas.microsoft.com/office/powerpoint/2010/main" val="270433963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6"/>
          <p:cNvSpPr>
            <a:spLocks noGrp="1" noChangeArrowheads="1"/>
          </p:cNvSpPr>
          <p:nvPr>
            <p:ph type="ctrTitle"/>
          </p:nvPr>
        </p:nvSpPr>
        <p:spPr>
          <a:xfrm>
            <a:off x="2362200" y="3988475"/>
            <a:ext cx="5286704" cy="2031325"/>
          </a:xfrm>
          <a:solidFill>
            <a:schemeClr val="bg2">
              <a:alpha val="35000"/>
            </a:schemeClr>
          </a:solidFill>
        </p:spPr>
        <p:txBody>
          <a:bodyPr wrap="none" lIns="0" tIns="0" rIns="0" bIns="0">
            <a:spAutoFit/>
          </a:bodyPr>
          <a:lstStyle/>
          <a:p>
            <a:r>
              <a:rPr lang="en-US" dirty="0"/>
              <a:t>Lecture 7</a:t>
            </a:r>
            <a:r>
              <a:rPr lang="en-US" dirty="0" smtClean="0"/>
              <a:t>:</a:t>
            </a:r>
            <a:r>
              <a:rPr lang="en-US" dirty="0"/>
              <a:t/>
            </a:r>
            <a:br>
              <a:rPr lang="en-US" dirty="0"/>
            </a:br>
            <a:r>
              <a:rPr lang="en-US" dirty="0"/>
              <a:t>Stories, Tasks &amp; </a:t>
            </a:r>
            <a:br>
              <a:rPr lang="en-US" dirty="0"/>
            </a:br>
            <a:r>
              <a:rPr lang="en-US" dirty="0"/>
              <a:t>Boards, oh My!</a:t>
            </a:r>
          </a:p>
        </p:txBody>
      </p:sp>
      <p:sp>
        <p:nvSpPr>
          <p:cNvPr id="5123" name="Rectangle 7"/>
          <p:cNvSpPr>
            <a:spLocks noGrp="1" noChangeArrowheads="1"/>
          </p:cNvSpPr>
          <p:nvPr>
            <p:ph type="subTitle" idx="1"/>
          </p:nvPr>
        </p:nvSpPr>
        <p:spPr/>
        <p:txBody>
          <a:bodyPr/>
          <a:lstStyle/>
          <a:p>
            <a:r>
              <a:rPr lang="en-US" dirty="0"/>
              <a:t>CSE 442 – </a:t>
            </a:r>
            <a:r>
              <a:rPr lang="en-US"/>
              <a:t>Software </a:t>
            </a:r>
            <a:r>
              <a:rPr lang="en-US" smtClean="0"/>
              <a:t>Engineering</a:t>
            </a:r>
            <a:endParaRPr lang="en-US" dirty="0"/>
          </a:p>
        </p:txBody>
      </p:sp>
    </p:spTree>
    <p:extLst>
      <p:ext uri="{BB962C8B-B14F-4D97-AF65-F5344CB8AC3E}">
        <p14:creationId xmlns:p14="http://schemas.microsoft.com/office/powerpoint/2010/main" val="401901965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28600"/>
            <a:ext cx="8471708" cy="990600"/>
          </a:xfrm>
        </p:spPr>
        <p:txBody>
          <a:bodyPr>
            <a:normAutofit/>
          </a:bodyPr>
          <a:lstStyle/>
          <a:p>
            <a:r>
              <a:rPr lang="en-US" dirty="0"/>
              <a:t>Scrum Development Overview</a:t>
            </a:r>
          </a:p>
        </p:txBody>
      </p:sp>
      <p:grpSp>
        <p:nvGrpSpPr>
          <p:cNvPr id="11" name="Group 10">
            <a:extLst>
              <a:ext uri="{FF2B5EF4-FFF2-40B4-BE49-F238E27FC236}">
                <a16:creationId xmlns="" xmlns:a16="http://schemas.microsoft.com/office/drawing/2014/main" id="{11C3E622-6DB2-C548-B923-25C086584FF1}"/>
              </a:ext>
            </a:extLst>
          </p:cNvPr>
          <p:cNvGrpSpPr/>
          <p:nvPr/>
        </p:nvGrpSpPr>
        <p:grpSpPr>
          <a:xfrm>
            <a:off x="302029" y="2209800"/>
            <a:ext cx="8779279" cy="3886200"/>
            <a:chOff x="302029" y="2209800"/>
            <a:chExt cx="8779279" cy="3886200"/>
          </a:xfrm>
        </p:grpSpPr>
        <p:pic>
          <p:nvPicPr>
            <p:cNvPr id="9" name="Picture 8">
              <a:extLst>
                <a:ext uri="{FF2B5EF4-FFF2-40B4-BE49-F238E27FC236}">
                  <a16:creationId xmlns="" xmlns:a16="http://schemas.microsoft.com/office/drawing/2014/main" id="{CA837238-4DF7-1240-9BE8-5DC10E4CC0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169" b="9860"/>
            <a:stretch/>
          </p:blipFill>
          <p:spPr>
            <a:xfrm>
              <a:off x="302029" y="2209800"/>
              <a:ext cx="8779279" cy="3886200"/>
            </a:xfrm>
            <a:prstGeom prst="rect">
              <a:avLst/>
            </a:prstGeom>
          </p:spPr>
        </p:pic>
        <p:sp>
          <p:nvSpPr>
            <p:cNvPr id="10" name="TextBox 9">
              <a:extLst>
                <a:ext uri="{FF2B5EF4-FFF2-40B4-BE49-F238E27FC236}">
                  <a16:creationId xmlns="" xmlns:a16="http://schemas.microsoft.com/office/drawing/2014/main" id="{F3E6E3ED-861C-B145-90DF-9F8B56DEF054}"/>
                </a:ext>
              </a:extLst>
            </p:cNvPr>
            <p:cNvSpPr txBox="1"/>
            <p:nvPr/>
          </p:nvSpPr>
          <p:spPr>
            <a:xfrm>
              <a:off x="586648" y="5410200"/>
              <a:ext cx="2080351" cy="461665"/>
            </a:xfrm>
            <a:prstGeom prst="rect">
              <a:avLst/>
            </a:prstGeom>
            <a:solidFill>
              <a:schemeClr val="bg2"/>
            </a:solidFill>
          </p:spPr>
          <p:txBody>
            <a:bodyPr wrap="square" rtlCol="0">
              <a:spAutoFit/>
            </a:bodyPr>
            <a:lstStyle/>
            <a:p>
              <a:r>
                <a:rPr lang="en-US" sz="2400" dirty="0">
                  <a:solidFill>
                    <a:schemeClr val="tx1">
                      <a:lumMod val="75000"/>
                      <a:lumOff val="25000"/>
                    </a:schemeClr>
                  </a:solidFill>
                  <a:latin typeface="+mn-lt"/>
                </a:rPr>
                <a:t>"User Stories"</a:t>
              </a:r>
            </a:p>
          </p:txBody>
        </p:sp>
      </p:grpSp>
    </p:spTree>
    <p:extLst>
      <p:ext uri="{BB962C8B-B14F-4D97-AF65-F5344CB8AC3E}">
        <p14:creationId xmlns:p14="http://schemas.microsoft.com/office/powerpoint/2010/main" val="10142496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solidFill>
                  <a:schemeClr val="accent3"/>
                </a:solidFill>
              </a:rPr>
              <a:t>Problems still possible</a:t>
            </a:r>
            <a:r>
              <a:rPr lang="en-US" dirty="0"/>
              <a:t>, even if all agree on story</a:t>
            </a:r>
          </a:p>
          <a:p>
            <a:pPr lvl="1"/>
            <a:r>
              <a:rPr lang="en-US" dirty="0"/>
              <a:t>Simple template leaves </a:t>
            </a:r>
            <a:r>
              <a:rPr lang="en-US" dirty="0">
                <a:solidFill>
                  <a:schemeClr val="accent1"/>
                </a:solidFill>
              </a:rPr>
              <a:t>space for differences in meaning</a:t>
            </a:r>
          </a:p>
          <a:p>
            <a:pPr lvl="1"/>
            <a:r>
              <a:rPr lang="en-US" dirty="0">
                <a:solidFill>
                  <a:schemeClr val="accent1"/>
                </a:solidFill>
              </a:rPr>
              <a:t>Confirm understanding now </a:t>
            </a:r>
            <a:r>
              <a:rPr lang="en-US" dirty="0"/>
              <a:t>to avoid issues later</a:t>
            </a:r>
          </a:p>
          <a:p>
            <a:pPr lvl="1"/>
            <a:r>
              <a:rPr lang="en-US" dirty="0"/>
              <a:t>Easiest approach is </a:t>
            </a:r>
            <a:r>
              <a:rPr lang="en-US" dirty="0">
                <a:solidFill>
                  <a:schemeClr val="accent1"/>
                </a:solidFill>
              </a:rPr>
              <a:t>putting requirements through test(s)</a:t>
            </a:r>
          </a:p>
          <a:p>
            <a:pPr lvl="1"/>
            <a:endParaRPr lang="en-US" dirty="0">
              <a:solidFill>
                <a:schemeClr val="accent1"/>
              </a:solidFill>
            </a:endParaRPr>
          </a:p>
          <a:p>
            <a:r>
              <a:rPr lang="en-US" dirty="0">
                <a:solidFill>
                  <a:schemeClr val="accent3"/>
                </a:solidFill>
              </a:rPr>
              <a:t>Acceptance test(s) confirm story</a:t>
            </a:r>
            <a:r>
              <a:rPr lang="en-US" dirty="0"/>
              <a:t>'s meaning &amp; needs</a:t>
            </a:r>
          </a:p>
          <a:p>
            <a:pPr lvl="1"/>
            <a:r>
              <a:rPr lang="en-US" dirty="0"/>
              <a:t>Tests document </a:t>
            </a:r>
            <a:r>
              <a:rPr lang="en-US" dirty="0">
                <a:solidFill>
                  <a:schemeClr val="accent1"/>
                </a:solidFill>
              </a:rPr>
              <a:t>how user knows story complete</a:t>
            </a:r>
          </a:p>
          <a:p>
            <a:pPr lvl="1"/>
            <a:r>
              <a:rPr lang="en-US" dirty="0">
                <a:solidFill>
                  <a:schemeClr val="accent1"/>
                </a:solidFill>
              </a:rPr>
              <a:t>Provides confirmation </a:t>
            </a:r>
            <a:r>
              <a:rPr lang="en-US" dirty="0"/>
              <a:t>as to what story is specifying</a:t>
            </a:r>
          </a:p>
          <a:p>
            <a:pPr lvl="1"/>
            <a:r>
              <a:rPr lang="en-US" dirty="0"/>
              <a:t>Confidence increases by </a:t>
            </a:r>
            <a:r>
              <a:rPr lang="en-US" dirty="0">
                <a:solidFill>
                  <a:schemeClr val="accent1"/>
                </a:solidFill>
              </a:rPr>
              <a:t>describing correct outcome(s)</a:t>
            </a:r>
          </a:p>
        </p:txBody>
      </p:sp>
      <p:sp>
        <p:nvSpPr>
          <p:cNvPr id="3" name="Title 2"/>
          <p:cNvSpPr>
            <a:spLocks noGrp="1"/>
          </p:cNvSpPr>
          <p:nvPr>
            <p:ph type="title"/>
          </p:nvPr>
        </p:nvSpPr>
        <p:spPr/>
        <p:txBody>
          <a:bodyPr/>
          <a:lstStyle/>
          <a:p>
            <a:r>
              <a:rPr lang="en-US" dirty="0"/>
              <a:t>Language Still Imprecise</a:t>
            </a:r>
          </a:p>
        </p:txBody>
      </p:sp>
    </p:spTree>
    <p:extLst>
      <p:ext uri="{BB962C8B-B14F-4D97-AF65-F5344CB8AC3E}">
        <p14:creationId xmlns:p14="http://schemas.microsoft.com/office/powerpoint/2010/main" val="37653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solidFill>
          <a:ln w="30163">
            <a:solidFill>
              <a:srgbClr val="000000"/>
            </a:solidFill>
            <a:round/>
            <a:headEnd/>
            <a:tailEnd/>
          </a:ln>
        </p:spPr>
        <p:txBody>
          <a:bodyPr rtlCol="0" anchor="ctr">
            <a:prstTxWarp prst="textNoShape">
              <a:avLst/>
            </a:prstTxWarp>
          </a:bodyPr>
          <a:lstStyle/>
          <a:p>
            <a:pPr algn="ctr"/>
            <a:r>
              <a:rPr lang="en-US" sz="4000" b="1" dirty="0">
                <a:latin typeface="Ink Free" panose="03080402000500000000" pitchFamily="66" charset="0"/>
              </a:rPr>
              <a:t>User stories have </a:t>
            </a:r>
            <a:r>
              <a:rPr lang="en-US" sz="4000" b="1" dirty="0">
                <a:solidFill>
                  <a:schemeClr val="accent1"/>
                </a:solidFill>
                <a:latin typeface="Ink Free" panose="03080402000500000000" pitchFamily="66" charset="0"/>
              </a:rPr>
              <a:t>three critical aspects</a:t>
            </a:r>
            <a:r>
              <a:rPr lang="en-US" sz="4000" b="1" dirty="0">
                <a:latin typeface="Ink Free" panose="03080402000500000000" pitchFamily="66" charset="0"/>
              </a:rPr>
              <a:t>. We can call these </a:t>
            </a:r>
            <a:r>
              <a:rPr lang="en-US" sz="4000" b="1" dirty="0">
                <a:solidFill>
                  <a:schemeClr val="accent1">
                    <a:lumMod val="50000"/>
                  </a:schemeClr>
                </a:solidFill>
                <a:effectLst>
                  <a:outerShdw blurRad="38100" dist="38100" dir="2700000" algn="tl">
                    <a:srgbClr val="000000">
                      <a:alpha val="43137"/>
                    </a:srgbClr>
                  </a:outerShdw>
                </a:effectLst>
                <a:latin typeface="Ink Free" panose="03080402000500000000" pitchFamily="66" charset="0"/>
              </a:rPr>
              <a:t>Card</a:t>
            </a:r>
            <a:r>
              <a:rPr lang="en-US" sz="4000" dirty="0">
                <a:latin typeface="Ink Free" panose="03080402000500000000" pitchFamily="66" charset="0"/>
              </a:rPr>
              <a:t>, </a:t>
            </a:r>
            <a:br>
              <a:rPr lang="en-US" sz="4000" dirty="0">
                <a:latin typeface="Ink Free" panose="03080402000500000000" pitchFamily="66" charset="0"/>
              </a:rPr>
            </a:br>
            <a:r>
              <a:rPr lang="en-US" sz="4000" b="1" dirty="0">
                <a:solidFill>
                  <a:schemeClr val="accent4">
                    <a:lumMod val="5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latin typeface="Ink Free" panose="03080402000500000000" pitchFamily="66" charset="0"/>
              </a:rPr>
              <a:t>, and </a:t>
            </a:r>
            <a:r>
              <a:rPr lang="en-US" sz="4000" b="1" dirty="0">
                <a:solidFill>
                  <a:schemeClr val="accent3">
                    <a:lumMod val="75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latin typeface="+mn-lt"/>
              </a:rPr>
              <a:t>Ron Jeffries</a:t>
            </a:r>
          </a:p>
        </p:txBody>
      </p:sp>
    </p:spTree>
    <p:extLst>
      <p:ext uri="{BB962C8B-B14F-4D97-AF65-F5344CB8AC3E}">
        <p14:creationId xmlns:p14="http://schemas.microsoft.com/office/powerpoint/2010/main" val="307342506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alphaModFix amt="10000"/>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alpha val="50000"/>
            </a:schemeClr>
          </a:solidFill>
          <a:ln w="30163">
            <a:solidFill>
              <a:srgbClr val="000000">
                <a:alpha val="10000"/>
              </a:srgbClr>
            </a:solidFill>
            <a:round/>
            <a:headEnd/>
            <a:tailEnd/>
          </a:ln>
        </p:spPr>
        <p:txBody>
          <a:bodyPr rtlCol="0" anchor="ctr">
            <a:prstTxWarp prst="textNoShape">
              <a:avLst/>
            </a:prstTxWarp>
          </a:bodyPr>
          <a:lstStyle/>
          <a:p>
            <a:pPr algn="ctr"/>
            <a:r>
              <a:rPr lang="en-US" sz="4000" b="1" dirty="0">
                <a:solidFill>
                  <a:schemeClr val="tx1">
                    <a:alpha val="10000"/>
                  </a:schemeClr>
                </a:solidFill>
                <a:latin typeface="Ink Free" panose="03080402000500000000" pitchFamily="66" charset="0"/>
              </a:rPr>
              <a:t>User stories have</a:t>
            </a:r>
            <a:r>
              <a:rPr lang="en-US" sz="4000" b="1" dirty="0">
                <a:solidFill>
                  <a:schemeClr val="tx1">
                    <a:alpha val="20000"/>
                  </a:schemeClr>
                </a:solidFill>
                <a:latin typeface="Ink Free" panose="03080402000500000000" pitchFamily="66" charset="0"/>
              </a:rPr>
              <a:t> </a:t>
            </a:r>
            <a:r>
              <a:rPr lang="en-US" sz="4000" b="1" dirty="0">
                <a:solidFill>
                  <a:schemeClr val="accent1">
                    <a:alpha val="10000"/>
                  </a:schemeClr>
                </a:solidFill>
                <a:latin typeface="Ink Free" panose="03080402000500000000" pitchFamily="66" charset="0"/>
              </a:rPr>
              <a:t>three critical aspects</a:t>
            </a:r>
            <a:r>
              <a:rPr lang="en-US" sz="4000" b="1" dirty="0">
                <a:solidFill>
                  <a:schemeClr val="tx1">
                    <a:alpha val="10000"/>
                  </a:schemeClr>
                </a:solidFill>
                <a:latin typeface="Ink Free" panose="03080402000500000000" pitchFamily="66" charset="0"/>
              </a:rPr>
              <a:t>. We can call these </a:t>
            </a:r>
            <a:r>
              <a:rPr lang="en-US" sz="4000" b="1" dirty="0">
                <a:solidFill>
                  <a:schemeClr val="accent1">
                    <a:lumMod val="50000"/>
                  </a:schemeClr>
                </a:solidFill>
                <a:effectLst>
                  <a:outerShdw blurRad="38100" dist="38100" dir="2700000" algn="tl">
                    <a:srgbClr val="000000">
                      <a:alpha val="43137"/>
                    </a:srgbClr>
                  </a:outerShdw>
                </a:effectLst>
                <a:latin typeface="Ink Free" panose="03080402000500000000" pitchFamily="66" charset="0"/>
              </a:rPr>
              <a:t>Card</a:t>
            </a:r>
            <a:r>
              <a:rPr lang="en-US" sz="4000" dirty="0">
                <a:solidFill>
                  <a:schemeClr val="tx1">
                    <a:alpha val="10000"/>
                  </a:schemeClr>
                </a:solidFill>
                <a:latin typeface="Ink Free" panose="03080402000500000000" pitchFamily="66" charset="0"/>
              </a:rPr>
              <a:t>, </a:t>
            </a:r>
            <a:r>
              <a:rPr lang="en-US" sz="4000" dirty="0">
                <a:latin typeface="Ink Free" panose="03080402000500000000" pitchFamily="66" charset="0"/>
              </a:rPr>
              <a:t/>
            </a:r>
            <a:br>
              <a:rPr lang="en-US" sz="4000" dirty="0">
                <a:latin typeface="Ink Free" panose="03080402000500000000" pitchFamily="66" charset="0"/>
              </a:rPr>
            </a:br>
            <a:r>
              <a:rPr lang="en-US" sz="4000" b="1" dirty="0">
                <a:solidFill>
                  <a:schemeClr val="accent4">
                    <a:lumMod val="50000"/>
                    <a:alpha val="2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solidFill>
                  <a:schemeClr val="tx1">
                    <a:alpha val="10000"/>
                  </a:schemeClr>
                </a:solidFill>
                <a:latin typeface="Ink Free" panose="03080402000500000000" pitchFamily="66" charset="0"/>
              </a:rPr>
              <a:t>, and </a:t>
            </a:r>
            <a:r>
              <a:rPr lang="en-US" sz="4000" b="1" dirty="0">
                <a:solidFill>
                  <a:schemeClr val="accent3">
                    <a:lumMod val="75000"/>
                    <a:alpha val="20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solidFill>
                  <a:schemeClr val="tx1">
                    <a:alpha val="10000"/>
                  </a:schemeClr>
                </a:solidFill>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solidFill>
                  <a:schemeClr val="tx1">
                    <a:alpha val="10000"/>
                  </a:schemeClr>
                </a:solidFill>
                <a:latin typeface="+mn-lt"/>
              </a:rPr>
              <a:t>Ron Jeffries</a:t>
            </a:r>
          </a:p>
        </p:txBody>
      </p:sp>
      <p:sp>
        <p:nvSpPr>
          <p:cNvPr id="2" name="Rectangle 1">
            <a:extLst>
              <a:ext uri="{FF2B5EF4-FFF2-40B4-BE49-F238E27FC236}">
                <a16:creationId xmlns="" xmlns:a16="http://schemas.microsoft.com/office/drawing/2014/main" id="{7574F901-60D9-6E42-B8A7-C8AAE38AB431}"/>
              </a:ext>
            </a:extLst>
          </p:cNvPr>
          <p:cNvSpPr/>
          <p:nvPr/>
        </p:nvSpPr>
        <p:spPr bwMode="auto">
          <a:xfrm>
            <a:off x="4191000" y="4114800"/>
            <a:ext cx="4648200" cy="1676400"/>
          </a:xfrm>
          <a:prstGeom prst="rect">
            <a:avLst/>
          </a:prstGeom>
          <a:solidFill>
            <a:schemeClr val="bg1"/>
          </a:solidFill>
          <a:ln w="30163">
            <a:solidFill>
              <a:srgbClr val="000000"/>
            </a:solidFill>
            <a:round/>
            <a:headEnd/>
            <a:tailEnd/>
          </a:ln>
        </p:spPr>
        <p:txBody>
          <a:bodyPr rtlCol="0" anchor="ctr">
            <a:prstTxWarp prst="textNoShape">
              <a:avLst/>
            </a:prstTxWarp>
          </a:bodyPr>
          <a:lstStyle/>
          <a:p>
            <a:pPr algn="ctr"/>
            <a:r>
              <a:rPr lang="en-US" sz="3200" b="1" dirty="0">
                <a:solidFill>
                  <a:schemeClr val="accent3">
                    <a:lumMod val="50000"/>
                  </a:schemeClr>
                </a:solidFill>
                <a:latin typeface="+mn-lt"/>
              </a:rPr>
              <a:t>User stories simple</a:t>
            </a:r>
            <a:r>
              <a:rPr lang="en-US" sz="3200" dirty="0">
                <a:solidFill>
                  <a:schemeClr val="bg1">
                    <a:lumMod val="50000"/>
                  </a:schemeClr>
                </a:solidFill>
                <a:latin typeface="+mn-lt"/>
              </a:rPr>
              <a:t>;</a:t>
            </a:r>
            <a:r>
              <a:rPr lang="en-US" sz="3200" dirty="0">
                <a:latin typeface="+mn-lt"/>
              </a:rPr>
              <a:t> </a:t>
            </a:r>
            <a:br>
              <a:rPr lang="en-US" sz="3200" dirty="0">
                <a:latin typeface="+mn-lt"/>
              </a:rPr>
            </a:br>
            <a:r>
              <a:rPr lang="en-US" sz="3200" b="1" dirty="0">
                <a:solidFill>
                  <a:schemeClr val="accent1"/>
                </a:solidFill>
                <a:effectLst>
                  <a:outerShdw blurRad="50800" dist="38100" dir="2700000" algn="tl" rotWithShape="0">
                    <a:prstClr val="black">
                      <a:alpha val="40000"/>
                    </a:prstClr>
                  </a:outerShdw>
                </a:effectLst>
                <a:latin typeface="+mn-lt"/>
              </a:rPr>
              <a:t>Text should fit on</a:t>
            </a:r>
            <a:br>
              <a:rPr lang="en-US" sz="3200" b="1" dirty="0">
                <a:solidFill>
                  <a:schemeClr val="accent1"/>
                </a:solidFill>
                <a:effectLst>
                  <a:outerShdw blurRad="50800" dist="38100" dir="2700000" algn="tl" rotWithShape="0">
                    <a:prstClr val="black">
                      <a:alpha val="40000"/>
                    </a:prstClr>
                  </a:outerShdw>
                </a:effectLst>
                <a:latin typeface="+mn-lt"/>
              </a:rPr>
            </a:br>
            <a:r>
              <a:rPr lang="en-US" sz="3200" b="1" dirty="0">
                <a:solidFill>
                  <a:schemeClr val="accent1"/>
                </a:solidFill>
                <a:effectLst>
                  <a:outerShdw blurRad="50800" dist="38100" dir="2700000" algn="tl" rotWithShape="0">
                    <a:prstClr val="black">
                      <a:alpha val="40000"/>
                    </a:prstClr>
                  </a:outerShdw>
                </a:effectLst>
                <a:latin typeface="+mn-lt"/>
              </a:rPr>
              <a:t>index card </a:t>
            </a:r>
          </a:p>
        </p:txBody>
      </p:sp>
    </p:spTree>
    <p:extLst>
      <p:ext uri="{BB962C8B-B14F-4D97-AF65-F5344CB8AC3E}">
        <p14:creationId xmlns:p14="http://schemas.microsoft.com/office/powerpoint/2010/main" val="240844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alphaModFix amt="10000"/>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alpha val="50000"/>
            </a:schemeClr>
          </a:solidFill>
          <a:ln w="30163">
            <a:solidFill>
              <a:srgbClr val="000000">
                <a:alpha val="10000"/>
              </a:srgbClr>
            </a:solidFill>
            <a:round/>
            <a:headEnd/>
            <a:tailEnd/>
          </a:ln>
        </p:spPr>
        <p:txBody>
          <a:bodyPr rtlCol="0" anchor="ctr">
            <a:prstTxWarp prst="textNoShape">
              <a:avLst/>
            </a:prstTxWarp>
          </a:bodyPr>
          <a:lstStyle/>
          <a:p>
            <a:pPr algn="ctr"/>
            <a:r>
              <a:rPr lang="en-US" sz="4000" b="1" dirty="0">
                <a:solidFill>
                  <a:schemeClr val="tx1">
                    <a:alpha val="10000"/>
                  </a:schemeClr>
                </a:solidFill>
                <a:latin typeface="Ink Free" panose="03080402000500000000" pitchFamily="66" charset="0"/>
              </a:rPr>
              <a:t>User stories have</a:t>
            </a:r>
            <a:r>
              <a:rPr lang="en-US" sz="4000" b="1" dirty="0">
                <a:solidFill>
                  <a:schemeClr val="tx1">
                    <a:alpha val="20000"/>
                  </a:schemeClr>
                </a:solidFill>
                <a:latin typeface="Ink Free" panose="03080402000500000000" pitchFamily="66" charset="0"/>
              </a:rPr>
              <a:t> </a:t>
            </a:r>
            <a:r>
              <a:rPr lang="en-US" sz="4000" b="1" dirty="0">
                <a:solidFill>
                  <a:schemeClr val="accent1">
                    <a:alpha val="10000"/>
                  </a:schemeClr>
                </a:solidFill>
                <a:latin typeface="Ink Free" panose="03080402000500000000" pitchFamily="66" charset="0"/>
              </a:rPr>
              <a:t>three critical aspects</a:t>
            </a:r>
            <a:r>
              <a:rPr lang="en-US" sz="4000" b="1" dirty="0">
                <a:solidFill>
                  <a:schemeClr val="tx1">
                    <a:alpha val="10000"/>
                  </a:schemeClr>
                </a:solidFill>
                <a:latin typeface="Ink Free" panose="03080402000500000000" pitchFamily="66" charset="0"/>
              </a:rPr>
              <a:t>. We can call these </a:t>
            </a:r>
            <a:r>
              <a:rPr lang="en-US" sz="4000" b="1" dirty="0">
                <a:solidFill>
                  <a:schemeClr val="accent1">
                    <a:lumMod val="50000"/>
                    <a:alpha val="10000"/>
                  </a:schemeClr>
                </a:solidFill>
                <a:effectLst>
                  <a:outerShdw blurRad="38100" dist="38100" dir="2700000" algn="tl">
                    <a:srgbClr val="000000">
                      <a:alpha val="43137"/>
                    </a:srgbClr>
                  </a:outerShdw>
                </a:effectLst>
                <a:latin typeface="Ink Free" panose="03080402000500000000" pitchFamily="66" charset="0"/>
              </a:rPr>
              <a:t>Card</a:t>
            </a:r>
            <a:r>
              <a:rPr lang="en-US" sz="4000" dirty="0">
                <a:solidFill>
                  <a:schemeClr val="tx1">
                    <a:alpha val="10000"/>
                  </a:schemeClr>
                </a:solidFill>
                <a:latin typeface="Ink Free" panose="03080402000500000000" pitchFamily="66" charset="0"/>
              </a:rPr>
              <a:t>, </a:t>
            </a:r>
            <a:r>
              <a:rPr lang="en-US" sz="4000" dirty="0">
                <a:latin typeface="Ink Free" panose="03080402000500000000" pitchFamily="66" charset="0"/>
              </a:rPr>
              <a:t/>
            </a:r>
            <a:br>
              <a:rPr lang="en-US" sz="4000" dirty="0">
                <a:latin typeface="Ink Free" panose="03080402000500000000" pitchFamily="66" charset="0"/>
              </a:rPr>
            </a:br>
            <a:r>
              <a:rPr lang="en-US" sz="4000" b="1" dirty="0">
                <a:solidFill>
                  <a:schemeClr val="accent4">
                    <a:lumMod val="5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solidFill>
                  <a:schemeClr val="tx1">
                    <a:alpha val="10000"/>
                  </a:schemeClr>
                </a:solidFill>
                <a:latin typeface="Ink Free" panose="03080402000500000000" pitchFamily="66" charset="0"/>
              </a:rPr>
              <a:t>, and </a:t>
            </a:r>
            <a:r>
              <a:rPr lang="en-US" sz="4000" b="1" dirty="0">
                <a:solidFill>
                  <a:schemeClr val="accent3">
                    <a:lumMod val="75000"/>
                    <a:alpha val="20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solidFill>
                  <a:schemeClr val="tx1">
                    <a:alpha val="10000"/>
                  </a:schemeClr>
                </a:solidFill>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solidFill>
                  <a:schemeClr val="tx1">
                    <a:alpha val="10000"/>
                  </a:schemeClr>
                </a:solidFill>
                <a:latin typeface="+mn-lt"/>
              </a:rPr>
              <a:t>Ron Jeffries</a:t>
            </a:r>
          </a:p>
        </p:txBody>
      </p:sp>
      <p:sp>
        <p:nvSpPr>
          <p:cNvPr id="2" name="Rectangle 1">
            <a:extLst>
              <a:ext uri="{FF2B5EF4-FFF2-40B4-BE49-F238E27FC236}">
                <a16:creationId xmlns="" xmlns:a16="http://schemas.microsoft.com/office/drawing/2014/main" id="{7574F901-60D9-6E42-B8A7-C8AAE38AB431}"/>
              </a:ext>
            </a:extLst>
          </p:cNvPr>
          <p:cNvSpPr/>
          <p:nvPr/>
        </p:nvSpPr>
        <p:spPr bwMode="auto">
          <a:xfrm>
            <a:off x="4191000" y="4725028"/>
            <a:ext cx="4648200" cy="1676400"/>
          </a:xfrm>
          <a:prstGeom prst="rect">
            <a:avLst/>
          </a:prstGeom>
          <a:solidFill>
            <a:schemeClr val="bg1"/>
          </a:solidFill>
          <a:ln w="30163">
            <a:solidFill>
              <a:srgbClr val="000000"/>
            </a:solidFill>
            <a:round/>
            <a:headEnd/>
            <a:tailEnd/>
          </a:ln>
        </p:spPr>
        <p:txBody>
          <a:bodyPr rtlCol="0" anchor="ctr">
            <a:prstTxWarp prst="textNoShape">
              <a:avLst/>
            </a:prstTxWarp>
          </a:bodyPr>
          <a:lstStyle/>
          <a:p>
            <a:pPr algn="ctr"/>
            <a:r>
              <a:rPr lang="en-US" sz="3200" b="1" dirty="0">
                <a:solidFill>
                  <a:schemeClr val="accent3">
                    <a:lumMod val="50000"/>
                  </a:schemeClr>
                </a:solidFill>
                <a:latin typeface="+mn-lt"/>
              </a:rPr>
              <a:t>Conversations key</a:t>
            </a:r>
            <a:r>
              <a:rPr lang="en-US" sz="3200" dirty="0">
                <a:solidFill>
                  <a:schemeClr val="bg1">
                    <a:lumMod val="50000"/>
                  </a:schemeClr>
                </a:solidFill>
                <a:latin typeface="+mn-lt"/>
              </a:rPr>
              <a:t>;</a:t>
            </a:r>
          </a:p>
          <a:p>
            <a:pPr algn="ctr"/>
            <a:r>
              <a:rPr lang="en-US" sz="3200" b="1" dirty="0">
                <a:solidFill>
                  <a:schemeClr val="accent4">
                    <a:lumMod val="75000"/>
                  </a:schemeClr>
                </a:solidFill>
                <a:effectLst>
                  <a:outerShdw blurRad="50800" dist="38100" dir="2700000" algn="tl" rotWithShape="0">
                    <a:prstClr val="black">
                      <a:alpha val="40000"/>
                    </a:prstClr>
                  </a:outerShdw>
                </a:effectLst>
                <a:latin typeface="+mn-lt"/>
              </a:rPr>
              <a:t>user stories just to </a:t>
            </a:r>
            <a:br>
              <a:rPr lang="en-US" sz="3200" b="1" dirty="0">
                <a:solidFill>
                  <a:schemeClr val="accent4">
                    <a:lumMod val="75000"/>
                  </a:schemeClr>
                </a:solidFill>
                <a:effectLst>
                  <a:outerShdw blurRad="50800" dist="38100" dir="2700000" algn="tl" rotWithShape="0">
                    <a:prstClr val="black">
                      <a:alpha val="40000"/>
                    </a:prstClr>
                  </a:outerShdw>
                </a:effectLst>
                <a:latin typeface="+mn-lt"/>
              </a:rPr>
            </a:br>
            <a:r>
              <a:rPr lang="en-US" sz="3200" b="1" dirty="0">
                <a:solidFill>
                  <a:schemeClr val="accent4">
                    <a:lumMod val="75000"/>
                  </a:schemeClr>
                </a:solidFill>
                <a:effectLst>
                  <a:outerShdw blurRad="50800" dist="38100" dir="2700000" algn="tl" rotWithShape="0">
                    <a:prstClr val="black">
                      <a:alpha val="40000"/>
                    </a:prstClr>
                  </a:outerShdw>
                </a:effectLst>
                <a:latin typeface="+mn-lt"/>
              </a:rPr>
              <a:t>record result</a:t>
            </a:r>
          </a:p>
        </p:txBody>
      </p:sp>
    </p:spTree>
    <p:extLst>
      <p:ext uri="{BB962C8B-B14F-4D97-AF65-F5344CB8AC3E}">
        <p14:creationId xmlns:p14="http://schemas.microsoft.com/office/powerpoint/2010/main" val="13592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alphaModFix amt="10000"/>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alpha val="50000"/>
            </a:schemeClr>
          </a:solidFill>
          <a:ln w="30163">
            <a:solidFill>
              <a:srgbClr val="000000">
                <a:alpha val="10000"/>
              </a:srgbClr>
            </a:solidFill>
            <a:round/>
            <a:headEnd/>
            <a:tailEnd/>
          </a:ln>
        </p:spPr>
        <p:txBody>
          <a:bodyPr rtlCol="0" anchor="ctr">
            <a:prstTxWarp prst="textNoShape">
              <a:avLst/>
            </a:prstTxWarp>
          </a:bodyPr>
          <a:lstStyle/>
          <a:p>
            <a:pPr algn="ctr"/>
            <a:r>
              <a:rPr lang="en-US" sz="4000" b="1" dirty="0">
                <a:solidFill>
                  <a:schemeClr val="tx1">
                    <a:alpha val="10000"/>
                  </a:schemeClr>
                </a:solidFill>
                <a:latin typeface="Ink Free" panose="03080402000500000000" pitchFamily="66" charset="0"/>
              </a:rPr>
              <a:t>User stories have</a:t>
            </a:r>
            <a:r>
              <a:rPr lang="en-US" sz="4000" b="1" dirty="0">
                <a:solidFill>
                  <a:schemeClr val="tx1">
                    <a:alpha val="20000"/>
                  </a:schemeClr>
                </a:solidFill>
                <a:latin typeface="Ink Free" panose="03080402000500000000" pitchFamily="66" charset="0"/>
              </a:rPr>
              <a:t> </a:t>
            </a:r>
            <a:r>
              <a:rPr lang="en-US" sz="4000" b="1" dirty="0">
                <a:solidFill>
                  <a:schemeClr val="accent1">
                    <a:alpha val="10000"/>
                  </a:schemeClr>
                </a:solidFill>
                <a:latin typeface="Ink Free" panose="03080402000500000000" pitchFamily="66" charset="0"/>
              </a:rPr>
              <a:t>three critical aspects</a:t>
            </a:r>
            <a:r>
              <a:rPr lang="en-US" sz="4000" b="1" dirty="0">
                <a:solidFill>
                  <a:schemeClr val="tx1">
                    <a:alpha val="10000"/>
                  </a:schemeClr>
                </a:solidFill>
                <a:latin typeface="Ink Free" panose="03080402000500000000" pitchFamily="66" charset="0"/>
              </a:rPr>
              <a:t>. We can call these </a:t>
            </a:r>
            <a:r>
              <a:rPr lang="en-US" sz="4000" b="1" dirty="0">
                <a:solidFill>
                  <a:schemeClr val="accent1">
                    <a:lumMod val="50000"/>
                    <a:alpha val="10000"/>
                  </a:schemeClr>
                </a:solidFill>
                <a:effectLst>
                  <a:outerShdw blurRad="38100" dist="38100" dir="2700000" algn="tl">
                    <a:srgbClr val="000000">
                      <a:alpha val="43137"/>
                    </a:srgbClr>
                  </a:outerShdw>
                </a:effectLst>
                <a:latin typeface="Ink Free" panose="03080402000500000000" pitchFamily="66" charset="0"/>
              </a:rPr>
              <a:t>Card</a:t>
            </a:r>
            <a:r>
              <a:rPr lang="en-US" sz="4000" dirty="0">
                <a:solidFill>
                  <a:schemeClr val="tx1">
                    <a:alpha val="10000"/>
                  </a:schemeClr>
                </a:solidFill>
                <a:latin typeface="Ink Free" panose="03080402000500000000" pitchFamily="66" charset="0"/>
              </a:rPr>
              <a:t>, </a:t>
            </a:r>
            <a:r>
              <a:rPr lang="en-US" sz="4000" dirty="0">
                <a:latin typeface="Ink Free" panose="03080402000500000000" pitchFamily="66" charset="0"/>
              </a:rPr>
              <a:t/>
            </a:r>
            <a:br>
              <a:rPr lang="en-US" sz="4000" dirty="0">
                <a:latin typeface="Ink Free" panose="03080402000500000000" pitchFamily="66" charset="0"/>
              </a:rPr>
            </a:br>
            <a:r>
              <a:rPr lang="en-US" sz="4000" b="1" dirty="0">
                <a:solidFill>
                  <a:schemeClr val="accent4">
                    <a:lumMod val="50000"/>
                    <a:alpha val="1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solidFill>
                  <a:schemeClr val="tx1">
                    <a:alpha val="10000"/>
                  </a:schemeClr>
                </a:solidFill>
                <a:latin typeface="Ink Free" panose="03080402000500000000" pitchFamily="66" charset="0"/>
              </a:rPr>
              <a:t>, and </a:t>
            </a:r>
            <a:r>
              <a:rPr lang="en-US" sz="4000" b="1" dirty="0">
                <a:solidFill>
                  <a:schemeClr val="accent3">
                    <a:lumMod val="75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solidFill>
                  <a:schemeClr val="tx1">
                    <a:alpha val="10000"/>
                  </a:schemeClr>
                </a:solidFill>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solidFill>
                  <a:schemeClr val="tx1">
                    <a:alpha val="10000"/>
                  </a:schemeClr>
                </a:solidFill>
                <a:latin typeface="+mn-lt"/>
              </a:rPr>
              <a:t>Ron Jeffries</a:t>
            </a:r>
          </a:p>
        </p:txBody>
      </p:sp>
      <p:sp>
        <p:nvSpPr>
          <p:cNvPr id="2" name="Rectangle 1">
            <a:extLst>
              <a:ext uri="{FF2B5EF4-FFF2-40B4-BE49-F238E27FC236}">
                <a16:creationId xmlns="" xmlns:a16="http://schemas.microsoft.com/office/drawing/2014/main" id="{7574F901-60D9-6E42-B8A7-C8AAE38AB431}"/>
              </a:ext>
            </a:extLst>
          </p:cNvPr>
          <p:cNvSpPr/>
          <p:nvPr/>
        </p:nvSpPr>
        <p:spPr bwMode="auto">
          <a:xfrm>
            <a:off x="4191000" y="2895600"/>
            <a:ext cx="4648200" cy="1676400"/>
          </a:xfrm>
          <a:prstGeom prst="rect">
            <a:avLst/>
          </a:prstGeom>
          <a:solidFill>
            <a:schemeClr val="bg1"/>
          </a:solidFill>
          <a:ln w="30163">
            <a:solidFill>
              <a:srgbClr val="000000"/>
            </a:solidFill>
            <a:round/>
            <a:headEnd/>
            <a:tailEnd/>
          </a:ln>
        </p:spPr>
        <p:txBody>
          <a:bodyPr lIns="45720" rIns="45720" rtlCol="0" anchor="ctr">
            <a:prstTxWarp prst="textNoShape">
              <a:avLst/>
            </a:prstTxWarp>
          </a:bodyPr>
          <a:lstStyle/>
          <a:p>
            <a:pPr algn="ctr"/>
            <a:r>
              <a:rPr lang="en-US" sz="3200" b="1" dirty="0">
                <a:solidFill>
                  <a:schemeClr val="accent4">
                    <a:lumMod val="75000"/>
                  </a:schemeClr>
                </a:solidFill>
                <a:latin typeface="+mn-lt"/>
              </a:rPr>
              <a:t>Meaning matters</a:t>
            </a:r>
            <a:endParaRPr lang="en-US" sz="3200" b="1" dirty="0">
              <a:solidFill>
                <a:schemeClr val="accent3"/>
              </a:solidFill>
              <a:latin typeface="+mn-lt"/>
            </a:endParaRPr>
          </a:p>
          <a:p>
            <a:pPr algn="ctr"/>
            <a:r>
              <a:rPr lang="en-US" sz="3200" b="1" dirty="0">
                <a:solidFill>
                  <a:schemeClr val="accent3"/>
                </a:solidFill>
                <a:effectLst>
                  <a:glow rad="139700">
                    <a:schemeClr val="accent2">
                      <a:satMod val="175000"/>
                      <a:alpha val="40000"/>
                    </a:schemeClr>
                  </a:glow>
                  <a:outerShdw blurRad="50800" dist="38100" dir="2700000" algn="tl" rotWithShape="0">
                    <a:prstClr val="black">
                      <a:alpha val="40000"/>
                    </a:prstClr>
                  </a:outerShdw>
                </a:effectLst>
                <a:latin typeface="+mn-lt"/>
              </a:rPr>
              <a:t>Acceptance tests required</a:t>
            </a:r>
          </a:p>
          <a:p>
            <a:pPr algn="ctr"/>
            <a:r>
              <a:rPr lang="en-US" sz="3200" b="1" dirty="0">
                <a:solidFill>
                  <a:schemeClr val="accent4">
                    <a:lumMod val="75000"/>
                  </a:schemeClr>
                </a:solidFill>
                <a:effectLst>
                  <a:outerShdw blurRad="50800" dist="38100" dir="2700000" algn="tl" rotWithShape="0">
                    <a:prstClr val="black">
                      <a:alpha val="40000"/>
                    </a:prstClr>
                  </a:outerShdw>
                </a:effectLst>
                <a:latin typeface="+mn-lt"/>
              </a:rPr>
              <a:t> </a:t>
            </a:r>
            <a:r>
              <a:rPr lang="en-US" sz="3200" b="1" dirty="0">
                <a:solidFill>
                  <a:schemeClr val="accent3"/>
                </a:solidFill>
                <a:effectLst>
                  <a:outerShdw blurRad="50800" dist="38100" dir="2700000" algn="tl" rotWithShape="0">
                    <a:prstClr val="black">
                      <a:alpha val="40000"/>
                    </a:prstClr>
                  </a:outerShdw>
                </a:effectLst>
                <a:latin typeface="+mn-lt"/>
              </a:rPr>
              <a:t>to confirm understanding</a:t>
            </a:r>
          </a:p>
        </p:txBody>
      </p:sp>
    </p:spTree>
    <p:extLst>
      <p:ext uri="{BB962C8B-B14F-4D97-AF65-F5344CB8AC3E}">
        <p14:creationId xmlns:p14="http://schemas.microsoft.com/office/powerpoint/2010/main" val="418392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 Story in </a:t>
            </a:r>
            <a:r>
              <a:rPr lang="en-US" dirty="0" err="1"/>
              <a:t>ZenHub</a:t>
            </a:r>
            <a:endParaRPr lang="en-US" dirty="0"/>
          </a:p>
        </p:txBody>
      </p:sp>
      <p:pic>
        <p:nvPicPr>
          <p:cNvPr id="10" name="Content Placeholder 9" descr="Board · ProfMatthewHz/Fall2017CSE116Assignments - Mozilla Firefox"/>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a:stretch/>
        </p:blipFill>
        <p:spPr>
          <a:xfrm>
            <a:off x="1181100" y="1676400"/>
            <a:ext cx="7010400" cy="5035639"/>
          </a:xfrm>
        </p:spPr>
      </p:pic>
    </p:spTree>
    <p:extLst>
      <p:ext uri="{BB962C8B-B14F-4D97-AF65-F5344CB8AC3E}">
        <p14:creationId xmlns:p14="http://schemas.microsoft.com/office/powerpoint/2010/main" val="10980353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 Story in </a:t>
            </a:r>
            <a:r>
              <a:rPr lang="en-US" dirty="0" err="1"/>
              <a:t>ZenHub</a:t>
            </a:r>
            <a:endParaRPr lang="en-US" dirty="0"/>
          </a:p>
        </p:txBody>
      </p:sp>
      <p:pic>
        <p:nvPicPr>
          <p:cNvPr id="10" name="Content Placeholder 9" descr="Board · ProfMatthewHz/Fall2017CSE116Assignments - Mozilla Firefox"/>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a:stretch/>
        </p:blipFill>
        <p:spPr>
          <a:xfrm>
            <a:off x="1181100" y="1676400"/>
            <a:ext cx="7010400" cy="5035639"/>
          </a:xfrm>
          <a:ln w="98425">
            <a:solidFill>
              <a:schemeClr val="accent1">
                <a:lumMod val="50000"/>
              </a:schemeClr>
            </a:solidFill>
          </a:ln>
        </p:spPr>
      </p:pic>
      <p:sp>
        <p:nvSpPr>
          <p:cNvPr id="5" name="Rectangle 4"/>
          <p:cNvSpPr/>
          <p:nvPr/>
        </p:nvSpPr>
        <p:spPr bwMode="auto">
          <a:xfrm>
            <a:off x="1181100" y="1676400"/>
            <a:ext cx="7010400" cy="5029200"/>
          </a:xfrm>
          <a:prstGeom prst="rect">
            <a:avLst/>
          </a:prstGeom>
          <a:solidFill>
            <a:srgbClr val="E7DEC9">
              <a:alpha val="60000"/>
            </a:srgbClr>
          </a:solidFill>
          <a:ln w="30163">
            <a:noFill/>
            <a:round/>
            <a:headEnd/>
            <a:tailEnd/>
          </a:ln>
        </p:spPr>
        <p:txBody>
          <a:bodyPr rtlCol="0" anchor="ctr">
            <a:prstTxWarp prst="textNoShape">
              <a:avLst/>
            </a:prstTxWarp>
          </a:bodyPr>
          <a:lstStyle/>
          <a:p>
            <a:pPr algn="ctr"/>
            <a:endParaRPr lang="en-US"/>
          </a:p>
        </p:txBody>
      </p:sp>
      <p:sp>
        <p:nvSpPr>
          <p:cNvPr id="2" name="Rectangle 1"/>
          <p:cNvSpPr/>
          <p:nvPr/>
        </p:nvSpPr>
        <p:spPr>
          <a:xfrm>
            <a:off x="3505200" y="3120385"/>
            <a:ext cx="1851789" cy="1107996"/>
          </a:xfrm>
          <a:prstGeom prst="rect">
            <a:avLst/>
          </a:prstGeom>
        </p:spPr>
        <p:txBody>
          <a:bodyPr wrap="none">
            <a:spAutoFit/>
          </a:bodyPr>
          <a:lstStyle/>
          <a:p>
            <a:r>
              <a:rPr lang="en-US" sz="6600" b="1" dirty="0">
                <a:solidFill>
                  <a:schemeClr val="accent1">
                    <a:lumMod val="50000"/>
                  </a:schemeClr>
                </a:solidFill>
                <a:effectLst>
                  <a:outerShdw blurRad="38100" dist="38100" dir="2700000" algn="tl">
                    <a:srgbClr val="000000">
                      <a:alpha val="43137"/>
                    </a:srgbClr>
                  </a:outerShdw>
                </a:effectLst>
                <a:latin typeface="Ink Free" panose="03080402000500000000" pitchFamily="66" charset="0"/>
              </a:rPr>
              <a:t>Card</a:t>
            </a:r>
            <a:endParaRPr lang="en-US" sz="6600" dirty="0"/>
          </a:p>
        </p:txBody>
      </p:sp>
    </p:spTree>
    <p:extLst>
      <p:ext uri="{BB962C8B-B14F-4D97-AF65-F5344CB8AC3E}">
        <p14:creationId xmlns:p14="http://schemas.microsoft.com/office/powerpoint/2010/main" val="86940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948144" y="1590675"/>
            <a:ext cx="7482662" cy="5121275"/>
          </a:xfrm>
          <a:prstGeom prst="rect">
            <a:avLst/>
          </a:prstGeom>
          <a:ln w="76200">
            <a:solidFill>
              <a:schemeClr val="accent4">
                <a:lumMod val="75000"/>
              </a:schemeClr>
            </a:solidFill>
          </a:ln>
        </p:spPr>
      </p:pic>
      <p:sp>
        <p:nvSpPr>
          <p:cNvPr id="3" name="Title 2"/>
          <p:cNvSpPr>
            <a:spLocks noGrp="1"/>
          </p:cNvSpPr>
          <p:nvPr>
            <p:ph type="title"/>
          </p:nvPr>
        </p:nvSpPr>
        <p:spPr/>
        <p:txBody>
          <a:bodyPr>
            <a:normAutofit fontScale="90000"/>
          </a:bodyPr>
          <a:lstStyle/>
          <a:p>
            <a:r>
              <a:rPr lang="en-US" dirty="0" smtClean="0"/>
              <a:t>User Story in </a:t>
            </a:r>
            <a:r>
              <a:rPr lang="en-US" dirty="0" err="1" smtClean="0"/>
              <a:t>ZenHub</a:t>
            </a:r>
            <a:r>
              <a:rPr lang="en-US" dirty="0" smtClean="0"/>
              <a:t> (not)</a:t>
            </a:r>
            <a:endParaRPr lang="en-US" dirty="0"/>
          </a:p>
        </p:txBody>
      </p:sp>
      <p:sp>
        <p:nvSpPr>
          <p:cNvPr id="5" name="Rectangle 4"/>
          <p:cNvSpPr/>
          <p:nvPr/>
        </p:nvSpPr>
        <p:spPr bwMode="auto">
          <a:xfrm>
            <a:off x="948144" y="1590674"/>
            <a:ext cx="7482662" cy="5121275"/>
          </a:xfrm>
          <a:prstGeom prst="rect">
            <a:avLst/>
          </a:prstGeom>
          <a:solidFill>
            <a:srgbClr val="E7DEC9">
              <a:alpha val="80000"/>
            </a:srgbClr>
          </a:solidFill>
          <a:ln w="30163">
            <a:noFill/>
            <a:round/>
            <a:headEnd/>
            <a:tailEnd/>
          </a:ln>
        </p:spPr>
        <p:txBody>
          <a:bodyPr rtlCol="0" anchor="ctr">
            <a:prstTxWarp prst="textNoShape">
              <a:avLst/>
            </a:prstTxWarp>
          </a:bodyPr>
          <a:lstStyle/>
          <a:p>
            <a:pPr algn="ctr"/>
            <a:endParaRPr lang="en-US"/>
          </a:p>
        </p:txBody>
      </p:sp>
      <p:sp>
        <p:nvSpPr>
          <p:cNvPr id="6" name="Rectangle 5"/>
          <p:cNvSpPr/>
          <p:nvPr/>
        </p:nvSpPr>
        <p:spPr>
          <a:xfrm>
            <a:off x="2133600" y="3597313"/>
            <a:ext cx="4881156" cy="1107996"/>
          </a:xfrm>
          <a:prstGeom prst="rect">
            <a:avLst/>
          </a:prstGeom>
        </p:spPr>
        <p:txBody>
          <a:bodyPr wrap="square">
            <a:spAutoFit/>
          </a:bodyPr>
          <a:lstStyle/>
          <a:p>
            <a:r>
              <a:rPr lang="en-US" sz="6600" b="1" dirty="0">
                <a:solidFill>
                  <a:schemeClr val="accent4">
                    <a:lumMod val="50000"/>
                  </a:schemeClr>
                </a:solidFill>
                <a:effectLst>
                  <a:outerShdw blurRad="38100" dist="38100" dir="2700000" algn="tl">
                    <a:srgbClr val="000000">
                      <a:alpha val="43137"/>
                    </a:srgbClr>
                  </a:outerShdw>
                </a:effectLst>
                <a:latin typeface="Ink Free" panose="03080402000500000000" pitchFamily="66" charset="0"/>
              </a:rPr>
              <a:t>Conversation</a:t>
            </a:r>
            <a:endParaRPr lang="en-US" sz="6600" dirty="0"/>
          </a:p>
        </p:txBody>
      </p:sp>
    </p:spTree>
    <p:extLst>
      <p:ext uri="{BB962C8B-B14F-4D97-AF65-F5344CB8AC3E}">
        <p14:creationId xmlns:p14="http://schemas.microsoft.com/office/powerpoint/2010/main" val="32541196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Key #1</a:t>
            </a:r>
          </a:p>
        </p:txBody>
      </p:sp>
      <p:sp>
        <p:nvSpPr>
          <p:cNvPr id="3" name="Content Placeholder 2"/>
          <p:cNvSpPr>
            <a:spLocks noGrp="1"/>
          </p:cNvSpPr>
          <p:nvPr>
            <p:ph sz="quarter" idx="1"/>
          </p:nvPr>
        </p:nvSpPr>
        <p:spPr>
          <a:xfrm>
            <a:off x="612648" y="1600200"/>
            <a:ext cx="8531352" cy="5105400"/>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5000" dirty="0"/>
              <a:t>Capture</a:t>
            </a:r>
            <a:r>
              <a:rPr lang="en-US" sz="6000" dirty="0"/>
              <a:t/>
            </a:r>
            <a:br>
              <a:rPr lang="en-US" sz="6000" dirty="0"/>
            </a:br>
            <a:r>
              <a:rPr lang="en-US" sz="6000" b="1" dirty="0">
                <a:ln>
                  <a:solidFill>
                    <a:schemeClr val="accent4">
                      <a:lumMod val="50000"/>
                    </a:schemeClr>
                  </a:solidFill>
                </a:ln>
                <a:solidFill>
                  <a:schemeClr val="accent4">
                    <a:lumMod val="75000"/>
                  </a:schemeClr>
                </a:solidFill>
                <a:effectLst/>
              </a:rPr>
              <a:t>features </a:t>
            </a:r>
            <a:r>
              <a:rPr lang="en-US" sz="6000" b="1" i="1" dirty="0">
                <a:ln>
                  <a:solidFill>
                    <a:schemeClr val="accent4">
                      <a:lumMod val="50000"/>
                    </a:schemeClr>
                  </a:solidFill>
                </a:ln>
                <a:solidFill>
                  <a:schemeClr val="accent4">
                    <a:lumMod val="75000"/>
                  </a:schemeClr>
                </a:solidFill>
                <a:effectLst/>
              </a:rPr>
              <a:t>needed</a:t>
            </a:r>
            <a:r>
              <a:rPr lang="en-US" sz="6000" b="1" dirty="0">
                <a:ln>
                  <a:solidFill>
                    <a:schemeClr val="accent4">
                      <a:lumMod val="50000"/>
                    </a:schemeClr>
                  </a:solidFill>
                </a:ln>
                <a:solidFill>
                  <a:schemeClr val="accent4">
                    <a:lumMod val="75000"/>
                  </a:schemeClr>
                </a:solidFill>
                <a:effectLst/>
              </a:rPr>
              <a:t> </a:t>
            </a:r>
            <a:br>
              <a:rPr lang="en-US" sz="6000" b="1" dirty="0">
                <a:ln>
                  <a:solidFill>
                    <a:schemeClr val="accent4">
                      <a:lumMod val="50000"/>
                    </a:schemeClr>
                  </a:solidFill>
                </a:ln>
                <a:solidFill>
                  <a:schemeClr val="accent4">
                    <a:lumMod val="75000"/>
                  </a:schemeClr>
                </a:solidFill>
                <a:effectLst/>
              </a:rPr>
            </a:br>
            <a:r>
              <a:rPr lang="en-US" sz="6000" b="1" dirty="0">
                <a:ln>
                  <a:solidFill>
                    <a:schemeClr val="accent4">
                      <a:lumMod val="50000"/>
                    </a:schemeClr>
                  </a:solidFill>
                </a:ln>
                <a:solidFill>
                  <a:schemeClr val="accent4">
                    <a:lumMod val="75000"/>
                  </a:schemeClr>
                </a:solidFill>
                <a:effectLst/>
              </a:rPr>
              <a:t>to solve problem</a:t>
            </a:r>
            <a:r>
              <a:rPr lang="en-US" sz="6000" b="1" dirty="0">
                <a:solidFill>
                  <a:schemeClr val="accent4">
                    <a:lumMod val="75000"/>
                  </a:schemeClr>
                </a:solidFill>
                <a:effectLst>
                  <a:glow rad="101600">
                    <a:schemeClr val="accent6">
                      <a:satMod val="175000"/>
                      <a:alpha val="40000"/>
                    </a:schemeClr>
                  </a:glow>
                </a:effectLst>
              </a:rPr>
              <a:t/>
            </a:r>
            <a:br>
              <a:rPr lang="en-US" sz="6000" b="1" dirty="0">
                <a:solidFill>
                  <a:schemeClr val="accent4">
                    <a:lumMod val="75000"/>
                  </a:schemeClr>
                </a:solidFill>
                <a:effectLst>
                  <a:glow rad="101600">
                    <a:schemeClr val="accent6">
                      <a:satMod val="175000"/>
                      <a:alpha val="40000"/>
                    </a:schemeClr>
                  </a:glow>
                </a:effectLst>
              </a:rPr>
            </a:br>
            <a:r>
              <a:rPr lang="en-US" sz="7500" dirty="0">
                <a:solidFill>
                  <a:srgbClr val="FF0000"/>
                </a:solidFill>
              </a:rPr>
              <a:t>NOT</a:t>
            </a:r>
            <a:r>
              <a:rPr lang="en-US" sz="6000" dirty="0"/>
              <a:t/>
            </a:r>
            <a:br>
              <a:rPr lang="en-US" sz="6000" dirty="0"/>
            </a:br>
            <a:r>
              <a:rPr lang="en-US" sz="6000" b="1" strike="sngStrike" dirty="0">
                <a:solidFill>
                  <a:schemeClr val="accent2">
                    <a:lumMod val="50000"/>
                  </a:schemeClr>
                </a:solidFill>
              </a:rPr>
              <a:t>features </a:t>
            </a:r>
            <a:r>
              <a:rPr lang="en-US" sz="6000" b="1" i="1" strike="sngStrike" dirty="0">
                <a:solidFill>
                  <a:schemeClr val="accent2">
                    <a:lumMod val="50000"/>
                  </a:schemeClr>
                </a:solidFill>
              </a:rPr>
              <a:t>wanted</a:t>
            </a:r>
            <a:r>
              <a:rPr lang="en-US" sz="6000" b="1" strike="sngStrike" dirty="0">
                <a:solidFill>
                  <a:schemeClr val="accent2">
                    <a:lumMod val="50000"/>
                  </a:schemeClr>
                </a:solidFill>
              </a:rPr>
              <a:t> by users</a:t>
            </a:r>
            <a:endParaRPr lang="en-US" sz="3000" dirty="0">
              <a:solidFill>
                <a:schemeClr val="tx1">
                  <a:lumMod val="50000"/>
                  <a:lumOff val="50000"/>
                </a:schemeClr>
              </a:solidFill>
            </a:endParaRPr>
          </a:p>
        </p:txBody>
      </p:sp>
    </p:spTree>
    <p:extLst>
      <p:ext uri="{BB962C8B-B14F-4D97-AF65-F5344CB8AC3E}">
        <p14:creationId xmlns:p14="http://schemas.microsoft.com/office/powerpoint/2010/main" val="361377907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 Story in </a:t>
            </a:r>
            <a:r>
              <a:rPr lang="en-US" dirty="0" err="1"/>
              <a:t>ZenHub</a:t>
            </a:r>
            <a:endParaRPr lang="en-US" dirty="0"/>
          </a:p>
        </p:txBody>
      </p:sp>
      <p:pic>
        <p:nvPicPr>
          <p:cNvPr id="10" name="Content Placeholder 9" descr="Board · ProfMatthewHz/Fall2017CSE116Assignments - Mozilla Firefox"/>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a:stretch/>
        </p:blipFill>
        <p:spPr>
          <a:xfrm>
            <a:off x="1181100" y="1676400"/>
            <a:ext cx="7010400" cy="5035639"/>
          </a:xfrm>
          <a:ln w="98425">
            <a:noFill/>
          </a:ln>
        </p:spPr>
      </p:pic>
      <p:sp>
        <p:nvSpPr>
          <p:cNvPr id="5" name="Rectangle 4"/>
          <p:cNvSpPr/>
          <p:nvPr/>
        </p:nvSpPr>
        <p:spPr bwMode="auto">
          <a:xfrm>
            <a:off x="1181100" y="1676400"/>
            <a:ext cx="7010400" cy="2551981"/>
          </a:xfrm>
          <a:prstGeom prst="rect">
            <a:avLst/>
          </a:prstGeom>
          <a:solidFill>
            <a:srgbClr val="E7DEC9">
              <a:alpha val="60000"/>
            </a:srgbClr>
          </a:solidFill>
          <a:ln w="30163">
            <a:noFill/>
            <a:round/>
            <a:headEnd/>
            <a:tailEnd/>
          </a:ln>
        </p:spPr>
        <p:txBody>
          <a:bodyPr rtlCol="0" anchor="ctr">
            <a:prstTxWarp prst="textNoShape">
              <a:avLst/>
            </a:prstTxWarp>
          </a:bodyPr>
          <a:lstStyle/>
          <a:p>
            <a:pPr algn="ctr"/>
            <a:endParaRPr lang="en-US"/>
          </a:p>
        </p:txBody>
      </p:sp>
      <p:sp>
        <p:nvSpPr>
          <p:cNvPr id="2" name="Rectangle 1"/>
          <p:cNvSpPr/>
          <p:nvPr/>
        </p:nvSpPr>
        <p:spPr>
          <a:xfrm>
            <a:off x="2133600" y="3120385"/>
            <a:ext cx="4737194" cy="1107996"/>
          </a:xfrm>
          <a:prstGeom prst="rect">
            <a:avLst/>
          </a:prstGeom>
        </p:spPr>
        <p:txBody>
          <a:bodyPr wrap="none">
            <a:spAutoFit/>
          </a:bodyPr>
          <a:lstStyle/>
          <a:p>
            <a:r>
              <a:rPr lang="en-US" sz="6600" b="1" dirty="0">
                <a:solidFill>
                  <a:schemeClr val="accent3">
                    <a:lumMod val="75000"/>
                  </a:schemeClr>
                </a:solidFill>
                <a:effectLst>
                  <a:outerShdw blurRad="38100" dist="38100" dir="2700000" algn="tl">
                    <a:srgbClr val="000000">
                      <a:alpha val="43137"/>
                    </a:srgbClr>
                  </a:outerShdw>
                </a:effectLst>
                <a:latin typeface="Ink Free" panose="03080402000500000000" pitchFamily="66" charset="0"/>
              </a:rPr>
              <a:t>Confirmation</a:t>
            </a:r>
            <a:endParaRPr lang="en-US" sz="6600" dirty="0"/>
          </a:p>
        </p:txBody>
      </p:sp>
      <p:sp>
        <p:nvSpPr>
          <p:cNvPr id="6" name="Rectangle 5"/>
          <p:cNvSpPr/>
          <p:nvPr/>
        </p:nvSpPr>
        <p:spPr bwMode="auto">
          <a:xfrm>
            <a:off x="1181100" y="4228381"/>
            <a:ext cx="7010400" cy="2483658"/>
          </a:xfrm>
          <a:prstGeom prst="rect">
            <a:avLst/>
          </a:prstGeom>
          <a:noFill/>
          <a:ln w="69850">
            <a:solidFill>
              <a:schemeClr val="accent3">
                <a:lumMod val="50000"/>
              </a:schemeClr>
            </a:solidFill>
            <a:round/>
            <a:headEnd/>
            <a:tailEnd/>
          </a:ln>
        </p:spPr>
        <p:txBody>
          <a:bodyPr rtlCol="0" anchor="ctr">
            <a:prstTxWarp prst="textNoShape">
              <a:avLst/>
            </a:prstTxWarp>
          </a:bodyPr>
          <a:lstStyle/>
          <a:p>
            <a:pPr algn="ctr"/>
            <a:endParaRPr lang="en-US"/>
          </a:p>
        </p:txBody>
      </p:sp>
    </p:spTree>
    <p:extLst>
      <p:ext uri="{BB962C8B-B14F-4D97-AF65-F5344CB8AC3E}">
        <p14:creationId xmlns:p14="http://schemas.microsoft.com/office/powerpoint/2010/main" val="333939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455152" cy="5120640"/>
          </a:xfrm>
        </p:spPr>
        <p:txBody>
          <a:bodyPr>
            <a:normAutofit/>
          </a:bodyPr>
          <a:lstStyle/>
          <a:p>
            <a:r>
              <a:rPr lang="en-US" dirty="0"/>
              <a:t>Every sprint begins with </a:t>
            </a:r>
            <a:r>
              <a:rPr lang="en-US" dirty="0">
                <a:solidFill>
                  <a:schemeClr val="accent3"/>
                </a:solidFill>
              </a:rPr>
              <a:t>meeting planning sprint</a:t>
            </a:r>
          </a:p>
          <a:p>
            <a:pPr lvl="1"/>
            <a:r>
              <a:rPr lang="en-US" dirty="0">
                <a:solidFill>
                  <a:schemeClr val="accent1"/>
                </a:solidFill>
              </a:rPr>
              <a:t>Predictions "impossible”</a:t>
            </a:r>
            <a:r>
              <a:rPr lang="en-US" dirty="0"/>
              <a:t>; only consider current sprint</a:t>
            </a:r>
          </a:p>
          <a:p>
            <a:endParaRPr lang="en-US" dirty="0">
              <a:solidFill>
                <a:schemeClr val="accent3"/>
              </a:solidFill>
            </a:endParaRPr>
          </a:p>
          <a:p>
            <a:r>
              <a:rPr lang="en-US" dirty="0"/>
              <a:t>Team </a:t>
            </a:r>
            <a:r>
              <a:rPr lang="en-US" dirty="0" smtClean="0"/>
              <a:t>starts </a:t>
            </a:r>
            <a:r>
              <a:rPr lang="en-US" dirty="0"/>
              <a:t>by </a:t>
            </a:r>
            <a:r>
              <a:rPr lang="en-US" dirty="0" smtClean="0">
                <a:solidFill>
                  <a:schemeClr val="accent3"/>
                </a:solidFill>
              </a:rPr>
              <a:t>reviewing &amp; revising </a:t>
            </a:r>
            <a:r>
              <a:rPr lang="en-US" dirty="0">
                <a:solidFill>
                  <a:schemeClr val="accent3"/>
                </a:solidFill>
              </a:rPr>
              <a:t>backlog stories</a:t>
            </a:r>
          </a:p>
          <a:p>
            <a:pPr lvl="1"/>
            <a:r>
              <a:rPr lang="en-US" dirty="0" smtClean="0">
                <a:solidFill>
                  <a:schemeClr val="accent1"/>
                </a:solidFill>
              </a:rPr>
              <a:t>Clarify meaning &amp; </a:t>
            </a:r>
            <a:r>
              <a:rPr lang="en-US" dirty="0">
                <a:solidFill>
                  <a:schemeClr val="accent1"/>
                </a:solidFill>
              </a:rPr>
              <a:t>write better tests </a:t>
            </a:r>
            <a:r>
              <a:rPr lang="en-US" dirty="0"/>
              <a:t>with </a:t>
            </a:r>
            <a:r>
              <a:rPr lang="en-US" dirty="0" smtClean="0"/>
              <a:t>current info</a:t>
            </a:r>
            <a:endParaRPr lang="en-US" dirty="0"/>
          </a:p>
          <a:p>
            <a:pPr lvl="1"/>
            <a:r>
              <a:rPr lang="en-US" dirty="0" smtClean="0"/>
              <a:t>Using team's </a:t>
            </a:r>
            <a:r>
              <a:rPr lang="en-US" dirty="0"/>
              <a:t>input, </a:t>
            </a:r>
            <a:r>
              <a:rPr lang="en-US" dirty="0">
                <a:solidFill>
                  <a:schemeClr val="accent1"/>
                </a:solidFill>
              </a:rPr>
              <a:t>product owner reprioritizes stories</a:t>
            </a:r>
          </a:p>
          <a:p>
            <a:pPr lvl="1"/>
            <a:endParaRPr lang="en-US" dirty="0">
              <a:solidFill>
                <a:schemeClr val="accent1"/>
              </a:solidFill>
            </a:endParaRPr>
          </a:p>
          <a:p>
            <a:r>
              <a:rPr lang="en-US" dirty="0">
                <a:solidFill>
                  <a:schemeClr val="accent3"/>
                </a:solidFill>
              </a:rPr>
              <a:t>Stories for current sprint chosen </a:t>
            </a:r>
            <a:r>
              <a:rPr lang="en-US" dirty="0"/>
              <a:t>by entire team</a:t>
            </a:r>
          </a:p>
          <a:p>
            <a:pPr lvl="1"/>
            <a:r>
              <a:rPr lang="en-US" dirty="0"/>
              <a:t>Look for features </a:t>
            </a:r>
            <a:r>
              <a:rPr lang="en-US" dirty="0" smtClean="0"/>
              <a:t>that </a:t>
            </a:r>
            <a:r>
              <a:rPr lang="en-US" dirty="0" smtClean="0">
                <a:solidFill>
                  <a:schemeClr val="accent1"/>
                </a:solidFill>
              </a:rPr>
              <a:t>both easy &amp; provide real value</a:t>
            </a:r>
          </a:p>
          <a:p>
            <a:pPr lvl="1"/>
            <a:r>
              <a:rPr lang="en-US" dirty="0" smtClean="0">
                <a:solidFill>
                  <a:schemeClr val="accent1"/>
                </a:solidFill>
              </a:rPr>
              <a:t>Skip </a:t>
            </a:r>
            <a:r>
              <a:rPr lang="en-US" dirty="0">
                <a:solidFill>
                  <a:schemeClr val="accent1"/>
                </a:solidFill>
              </a:rPr>
              <a:t>unclear or low priority stories</a:t>
            </a:r>
            <a:r>
              <a:rPr lang="en-US" dirty="0"/>
              <a:t>, since deadlines tight</a:t>
            </a:r>
          </a:p>
        </p:txBody>
      </p:sp>
      <p:sp>
        <p:nvSpPr>
          <p:cNvPr id="3" name="Title 2"/>
          <p:cNvSpPr>
            <a:spLocks noGrp="1"/>
          </p:cNvSpPr>
          <p:nvPr>
            <p:ph type="title"/>
          </p:nvPr>
        </p:nvSpPr>
        <p:spPr/>
        <p:txBody>
          <a:bodyPr/>
          <a:lstStyle/>
          <a:p>
            <a:r>
              <a:rPr lang="en-US" dirty="0"/>
              <a:t>Sprint Planning</a:t>
            </a:r>
          </a:p>
        </p:txBody>
      </p:sp>
    </p:spTree>
    <p:extLst>
      <p:ext uri="{BB962C8B-B14F-4D97-AF65-F5344CB8AC3E}">
        <p14:creationId xmlns:p14="http://schemas.microsoft.com/office/powerpoint/2010/main" val="186688218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14DBAD5-0160-774D-AED8-FC711CF90D61}"/>
              </a:ext>
            </a:extLst>
          </p:cNvPr>
          <p:cNvSpPr>
            <a:spLocks noGrp="1"/>
          </p:cNvSpPr>
          <p:nvPr>
            <p:ph sz="quarter" idx="1"/>
          </p:nvPr>
        </p:nvSpPr>
        <p:spPr>
          <a:xfrm>
            <a:off x="612648" y="1591056"/>
            <a:ext cx="8531352" cy="5120640"/>
          </a:xfrm>
        </p:spPr>
        <p:txBody>
          <a:bodyPr/>
          <a:lstStyle/>
          <a:p>
            <a:r>
              <a:rPr lang="en-US" dirty="0"/>
              <a:t>Team divides selected </a:t>
            </a:r>
            <a:r>
              <a:rPr lang="en-US" dirty="0">
                <a:solidFill>
                  <a:schemeClr val="accent3"/>
                </a:solidFill>
              </a:rPr>
              <a:t>user stories into 1+ </a:t>
            </a:r>
            <a:r>
              <a:rPr lang="en-US" b="1" dirty="0">
                <a:solidFill>
                  <a:schemeClr val="accent3"/>
                </a:solidFill>
                <a:effectLst>
                  <a:outerShdw blurRad="50800" dist="38100" dir="2700000" algn="tl" rotWithShape="0">
                    <a:prstClr val="black">
                      <a:alpha val="40000"/>
                    </a:prstClr>
                  </a:outerShdw>
                </a:effectLst>
              </a:rPr>
              <a:t>tasks</a:t>
            </a:r>
          </a:p>
          <a:p>
            <a:pPr lvl="1"/>
            <a:r>
              <a:rPr lang="en-US" dirty="0">
                <a:solidFill>
                  <a:schemeClr val="accent1"/>
                </a:solidFill>
              </a:rPr>
              <a:t>Each task is work item </a:t>
            </a:r>
            <a:r>
              <a:rPr lang="en-US" dirty="0"/>
              <a:t>completed by one person(</a:t>
            </a:r>
            <a:r>
              <a:rPr lang="en-US" dirty="0" err="1"/>
              <a:t>ish</a:t>
            </a:r>
            <a:r>
              <a:rPr lang="en-US" dirty="0"/>
              <a:t>)</a:t>
            </a:r>
          </a:p>
          <a:p>
            <a:pPr lvl="1"/>
            <a:r>
              <a:rPr lang="en-US" dirty="0"/>
              <a:t>Tasks for development team: </a:t>
            </a:r>
            <a:r>
              <a:rPr lang="en-US" dirty="0">
                <a:solidFill>
                  <a:schemeClr val="accent1"/>
                </a:solidFill>
              </a:rPr>
              <a:t>technical details important</a:t>
            </a:r>
          </a:p>
          <a:p>
            <a:pPr lvl="1"/>
            <a:r>
              <a:rPr lang="en-US" dirty="0">
                <a:solidFill>
                  <a:schemeClr val="accent1"/>
                </a:solidFill>
              </a:rPr>
              <a:t>High-level details only</a:t>
            </a:r>
            <a:r>
              <a:rPr lang="en-US" dirty="0"/>
              <a:t>; implementation issues  avoided</a:t>
            </a:r>
          </a:p>
          <a:p>
            <a:endParaRPr lang="en-US" dirty="0"/>
          </a:p>
        </p:txBody>
      </p:sp>
      <p:sp>
        <p:nvSpPr>
          <p:cNvPr id="3" name="Title 2">
            <a:extLst>
              <a:ext uri="{FF2B5EF4-FFF2-40B4-BE49-F238E27FC236}">
                <a16:creationId xmlns="" xmlns:a16="http://schemas.microsoft.com/office/drawing/2014/main" id="{775B71B2-8C75-1445-BE79-3A67B3F75092}"/>
              </a:ext>
            </a:extLst>
          </p:cNvPr>
          <p:cNvSpPr>
            <a:spLocks noGrp="1"/>
          </p:cNvSpPr>
          <p:nvPr>
            <p:ph type="title"/>
          </p:nvPr>
        </p:nvSpPr>
        <p:spPr/>
        <p:txBody>
          <a:bodyPr/>
          <a:lstStyle/>
          <a:p>
            <a:r>
              <a:rPr lang="en-US" dirty="0"/>
              <a:t>Stories Become Tasks</a:t>
            </a:r>
          </a:p>
        </p:txBody>
      </p:sp>
      <p:pic>
        <p:nvPicPr>
          <p:cNvPr id="22" name="Picture 21">
            <a:extLst>
              <a:ext uri="{FF2B5EF4-FFF2-40B4-BE49-F238E27FC236}">
                <a16:creationId xmlns="" xmlns:a16="http://schemas.microsoft.com/office/drawing/2014/main" id="{442216F8-2D5E-D543-9C96-EB2931640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4196"/>
            <a:ext cx="9144000" cy="2857500"/>
          </a:xfrm>
          <a:prstGeom prst="rect">
            <a:avLst/>
          </a:prstGeom>
        </p:spPr>
      </p:pic>
    </p:spTree>
    <p:extLst>
      <p:ext uri="{BB962C8B-B14F-4D97-AF65-F5344CB8AC3E}">
        <p14:creationId xmlns:p14="http://schemas.microsoft.com/office/powerpoint/2010/main" val="141795610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D9D6448-73EC-1342-8BCF-28559ACAB83A}"/>
              </a:ext>
            </a:extLst>
          </p:cNvPr>
          <p:cNvSpPr>
            <a:spLocks noGrp="1"/>
          </p:cNvSpPr>
          <p:nvPr>
            <p:ph sz="quarter" idx="1"/>
          </p:nvPr>
        </p:nvSpPr>
        <p:spPr>
          <a:xfrm>
            <a:off x="612648" y="1591056"/>
            <a:ext cx="8531352" cy="5120640"/>
          </a:xfrm>
        </p:spPr>
        <p:txBody>
          <a:bodyPr/>
          <a:lstStyle/>
          <a:p>
            <a:r>
              <a:rPr lang="en-US" dirty="0"/>
              <a:t>In planning meeting, </a:t>
            </a:r>
            <a:r>
              <a:rPr lang="en-US" dirty="0">
                <a:solidFill>
                  <a:schemeClr val="accent3"/>
                </a:solidFill>
              </a:rPr>
              <a:t>estimate each task's time</a:t>
            </a:r>
          </a:p>
          <a:p>
            <a:pPr lvl="1"/>
            <a:r>
              <a:rPr lang="en-US" dirty="0">
                <a:solidFill>
                  <a:schemeClr val="accent1"/>
                </a:solidFill>
              </a:rPr>
              <a:t>Have limited details</a:t>
            </a:r>
            <a:r>
              <a:rPr lang="en-US" dirty="0"/>
              <a:t>; not enough for precise metrics</a:t>
            </a:r>
          </a:p>
          <a:p>
            <a:pPr lvl="1"/>
            <a:r>
              <a:rPr lang="en-US" dirty="0"/>
              <a:t>Instead, rely upon </a:t>
            </a:r>
            <a:r>
              <a:rPr lang="en-US" dirty="0">
                <a:solidFill>
                  <a:schemeClr val="accent1"/>
                </a:solidFill>
              </a:rPr>
              <a:t>intuition &amp; "wisdom of the crowds"</a:t>
            </a:r>
          </a:p>
          <a:p>
            <a:pPr lvl="1"/>
            <a:r>
              <a:rPr lang="en-US" dirty="0">
                <a:solidFill>
                  <a:schemeClr val="accent1"/>
                </a:solidFill>
              </a:rPr>
              <a:t>"Planning poker" process </a:t>
            </a:r>
            <a:r>
              <a:rPr lang="en-US" dirty="0"/>
              <a:t>converges on task ideal times</a:t>
            </a:r>
          </a:p>
          <a:p>
            <a:pPr marL="365760" lvl="1" indent="0">
              <a:buNone/>
            </a:pPr>
            <a:endParaRPr lang="en-US" dirty="0"/>
          </a:p>
        </p:txBody>
      </p:sp>
      <p:sp>
        <p:nvSpPr>
          <p:cNvPr id="3" name="Title 2">
            <a:extLst>
              <a:ext uri="{FF2B5EF4-FFF2-40B4-BE49-F238E27FC236}">
                <a16:creationId xmlns="" xmlns:a16="http://schemas.microsoft.com/office/drawing/2014/main" id="{691D2581-E8CB-A44C-AEEE-2B7E01B61BE3}"/>
              </a:ext>
            </a:extLst>
          </p:cNvPr>
          <p:cNvSpPr>
            <a:spLocks noGrp="1"/>
          </p:cNvSpPr>
          <p:nvPr>
            <p:ph type="title"/>
          </p:nvPr>
        </p:nvSpPr>
        <p:spPr/>
        <p:txBody>
          <a:bodyPr/>
          <a:lstStyle/>
          <a:p>
            <a:r>
              <a:rPr lang="en-US" dirty="0"/>
              <a:t>Task Time Estimation</a:t>
            </a:r>
          </a:p>
        </p:txBody>
      </p:sp>
      <p:pic>
        <p:nvPicPr>
          <p:cNvPr id="4" name="Picture 3">
            <a:extLst>
              <a:ext uri="{FF2B5EF4-FFF2-40B4-BE49-F238E27FC236}">
                <a16:creationId xmlns="" xmlns:a16="http://schemas.microsoft.com/office/drawing/2014/main" id="{7182BCA9-3086-2743-AE6E-8D3BE9A20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692271"/>
            <a:ext cx="4025900" cy="3019425"/>
          </a:xfrm>
          <a:prstGeom prst="rect">
            <a:avLst/>
          </a:prstGeom>
        </p:spPr>
      </p:pic>
    </p:spTree>
    <p:extLst>
      <p:ext uri="{BB962C8B-B14F-4D97-AF65-F5344CB8AC3E}">
        <p14:creationId xmlns:p14="http://schemas.microsoft.com/office/powerpoint/2010/main" val="234971544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F86D33C-C696-0B41-8336-4BDE1F62EC5A}"/>
              </a:ext>
            </a:extLst>
          </p:cNvPr>
          <p:cNvSpPr>
            <a:spLocks noGrp="1"/>
          </p:cNvSpPr>
          <p:nvPr>
            <p:ph sz="quarter" idx="1"/>
          </p:nvPr>
        </p:nvSpPr>
        <p:spPr>
          <a:xfrm>
            <a:off x="612648" y="1591056"/>
            <a:ext cx="8531352" cy="5120640"/>
          </a:xfrm>
        </p:spPr>
        <p:txBody>
          <a:bodyPr/>
          <a:lstStyle/>
          <a:p>
            <a:r>
              <a:rPr lang="en-US" dirty="0">
                <a:solidFill>
                  <a:schemeClr val="accent3"/>
                </a:solidFill>
              </a:rPr>
              <a:t>Tasks also need tests</a:t>
            </a:r>
            <a:r>
              <a:rPr lang="en-US" dirty="0"/>
              <a:t> to know when work complete</a:t>
            </a:r>
          </a:p>
          <a:p>
            <a:pPr lvl="1"/>
            <a:r>
              <a:rPr lang="en-US" dirty="0"/>
              <a:t>You know work correct, but </a:t>
            </a:r>
            <a:r>
              <a:rPr lang="en-US" dirty="0">
                <a:solidFill>
                  <a:schemeClr val="accent1"/>
                </a:solidFill>
              </a:rPr>
              <a:t>increases others confidence</a:t>
            </a:r>
          </a:p>
          <a:p>
            <a:pPr lvl="1"/>
            <a:r>
              <a:rPr lang="en-US" dirty="0">
                <a:solidFill>
                  <a:schemeClr val="accent1"/>
                </a:solidFill>
              </a:rPr>
              <a:t>Proves bug not your fault </a:t>
            </a:r>
            <a:r>
              <a:rPr lang="en-US" dirty="0"/>
              <a:t>when mistakes arise later on</a:t>
            </a:r>
          </a:p>
          <a:p>
            <a:pPr lvl="1"/>
            <a:r>
              <a:rPr lang="en-US" dirty="0"/>
              <a:t>Since using good practice, </a:t>
            </a:r>
            <a:r>
              <a:rPr lang="en-US" dirty="0">
                <a:solidFill>
                  <a:schemeClr val="accent1"/>
                </a:solidFill>
              </a:rPr>
              <a:t>improves teams trust later</a:t>
            </a:r>
            <a:r>
              <a:rPr lang="en-US" dirty="0"/>
              <a:t> </a:t>
            </a:r>
          </a:p>
          <a:p>
            <a:pPr lvl="1"/>
            <a:endParaRPr lang="en-US" dirty="0"/>
          </a:p>
          <a:p>
            <a:r>
              <a:rPr lang="en-US" dirty="0">
                <a:solidFill>
                  <a:schemeClr val="accent3"/>
                </a:solidFill>
              </a:rPr>
              <a:t>More options for task test(s) </a:t>
            </a:r>
            <a:r>
              <a:rPr lang="en-US" dirty="0"/>
              <a:t>since tasks technical</a:t>
            </a:r>
          </a:p>
          <a:p>
            <a:pPr lvl="1"/>
            <a:r>
              <a:rPr lang="en-US" dirty="0"/>
              <a:t>For tasks about code, </a:t>
            </a:r>
            <a:r>
              <a:rPr lang="en-US" dirty="0">
                <a:solidFill>
                  <a:schemeClr val="accent1"/>
                </a:solidFill>
              </a:rPr>
              <a:t>list unit tests created for task</a:t>
            </a:r>
          </a:p>
          <a:p>
            <a:pPr lvl="1"/>
            <a:r>
              <a:rPr lang="en-US" dirty="0">
                <a:solidFill>
                  <a:schemeClr val="accent1"/>
                </a:solidFill>
              </a:rPr>
              <a:t>Scripts showing how to see success</a:t>
            </a:r>
            <a:r>
              <a:rPr lang="en-US" dirty="0"/>
              <a:t> can also be provided</a:t>
            </a:r>
          </a:p>
          <a:p>
            <a:pPr lvl="1"/>
            <a:r>
              <a:rPr lang="en-US" dirty="0"/>
              <a:t>Cannot </a:t>
            </a:r>
            <a:r>
              <a:rPr lang="en-US" i="1" dirty="0"/>
              <a:t>prove</a:t>
            </a:r>
            <a:r>
              <a:rPr lang="en-US" dirty="0"/>
              <a:t> success, but </a:t>
            </a:r>
            <a:r>
              <a:rPr lang="en-US" dirty="0">
                <a:solidFill>
                  <a:schemeClr val="accent1"/>
                </a:solidFill>
              </a:rPr>
              <a:t>building confidence in result</a:t>
            </a:r>
          </a:p>
        </p:txBody>
      </p:sp>
      <p:sp>
        <p:nvSpPr>
          <p:cNvPr id="3" name="Title 2">
            <a:extLst>
              <a:ext uri="{FF2B5EF4-FFF2-40B4-BE49-F238E27FC236}">
                <a16:creationId xmlns="" xmlns:a16="http://schemas.microsoft.com/office/drawing/2014/main" id="{24654B3B-C559-6149-9025-ADBE25D079A4}"/>
              </a:ext>
            </a:extLst>
          </p:cNvPr>
          <p:cNvSpPr>
            <a:spLocks noGrp="1"/>
          </p:cNvSpPr>
          <p:nvPr>
            <p:ph type="title"/>
          </p:nvPr>
        </p:nvSpPr>
        <p:spPr/>
        <p:txBody>
          <a:bodyPr/>
          <a:lstStyle/>
          <a:p>
            <a:r>
              <a:rPr lang="en-US"/>
              <a:t>Task Tests</a:t>
            </a:r>
            <a:endParaRPr lang="en-US" dirty="0"/>
          </a:p>
        </p:txBody>
      </p:sp>
    </p:spTree>
    <p:extLst>
      <p:ext uri="{BB962C8B-B14F-4D97-AF65-F5344CB8AC3E}">
        <p14:creationId xmlns:p14="http://schemas.microsoft.com/office/powerpoint/2010/main" val="123302754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266944"/>
          </a:xfrm>
        </p:spPr>
        <p:txBody>
          <a:bodyPr>
            <a:normAutofit/>
          </a:bodyPr>
          <a:lstStyle/>
          <a:p>
            <a:pPr marL="0" indent="0" algn="ctr">
              <a:buNone/>
            </a:pPr>
            <a:r>
              <a:rPr lang="en-US" sz="6600" b="1" dirty="0" smtClean="0">
                <a:solidFill>
                  <a:schemeClr val="accent6">
                    <a:lumMod val="50000"/>
                  </a:schemeClr>
                </a:solidFill>
              </a:rPr>
              <a:t>Write tests to</a:t>
            </a:r>
            <a:br>
              <a:rPr lang="en-US" sz="6600" b="1" dirty="0" smtClean="0">
                <a:solidFill>
                  <a:schemeClr val="accent6">
                    <a:lumMod val="50000"/>
                  </a:schemeClr>
                </a:solidFill>
              </a:rPr>
            </a:br>
            <a:r>
              <a:rPr lang="en-US" sz="6600" b="1" dirty="0" smtClean="0">
                <a:solidFill>
                  <a:schemeClr val="accent1">
                    <a:lumMod val="75000"/>
                  </a:schemeClr>
                </a:solidFill>
                <a:effectLst>
                  <a:glow rad="139700">
                    <a:schemeClr val="accent2">
                      <a:satMod val="175000"/>
                      <a:alpha val="40000"/>
                    </a:schemeClr>
                  </a:glow>
                  <a:outerShdw blurRad="38100" dist="38100" dir="2700000" algn="tl">
                    <a:srgbClr val="000000">
                      <a:alpha val="43137"/>
                    </a:srgbClr>
                  </a:outerShdw>
                </a:effectLst>
              </a:rPr>
              <a:t>guide development</a:t>
            </a:r>
            <a:r>
              <a:rPr lang="en-US" sz="6600" b="1" dirty="0" smtClean="0">
                <a:solidFill>
                  <a:schemeClr val="tx1">
                    <a:lumMod val="50000"/>
                    <a:lumOff val="50000"/>
                  </a:schemeClr>
                </a:solidFill>
              </a:rPr>
              <a:t>,</a:t>
            </a:r>
            <a:br>
              <a:rPr lang="en-US" sz="6600" b="1" dirty="0" smtClean="0">
                <a:solidFill>
                  <a:schemeClr val="tx1">
                    <a:lumMod val="50000"/>
                    <a:lumOff val="50000"/>
                  </a:schemeClr>
                </a:solidFill>
              </a:rPr>
            </a:br>
            <a:r>
              <a:rPr lang="en-US" sz="6600" b="1" dirty="0" smtClean="0">
                <a:solidFill>
                  <a:schemeClr val="accent4">
                    <a:lumMod val="50000"/>
                  </a:schemeClr>
                </a:solidFill>
                <a:effectLst>
                  <a:glow rad="228600">
                    <a:schemeClr val="accent6">
                      <a:satMod val="175000"/>
                      <a:alpha val="40000"/>
                    </a:schemeClr>
                  </a:glow>
                  <a:outerShdw blurRad="38100" dist="38100" dir="2700000" algn="tl">
                    <a:srgbClr val="000000">
                      <a:alpha val="43137"/>
                    </a:srgbClr>
                  </a:outerShdw>
                </a:effectLst>
              </a:rPr>
              <a:t>simplify debugging</a:t>
            </a:r>
            <a:r>
              <a:rPr lang="en-US" sz="6600" b="1" dirty="0" smtClean="0">
                <a:solidFill>
                  <a:schemeClr val="accent1">
                    <a:lumMod val="75000"/>
                  </a:schemeClr>
                </a:solidFill>
                <a:effectLst>
                  <a:glow rad="139700">
                    <a:schemeClr val="accent2">
                      <a:satMod val="175000"/>
                      <a:alpha val="40000"/>
                    </a:schemeClr>
                  </a:glow>
                  <a:outerShdw blurRad="38100" dist="38100" dir="2700000" algn="tl">
                    <a:srgbClr val="000000">
                      <a:alpha val="43137"/>
                    </a:srgbClr>
                  </a:outerShdw>
                </a:effectLst>
              </a:rPr>
              <a:t> </a:t>
            </a:r>
            <a:r>
              <a:rPr lang="en-US" sz="6600" b="1" dirty="0" smtClean="0">
                <a:solidFill>
                  <a:schemeClr val="tx1">
                    <a:lumMod val="50000"/>
                    <a:lumOff val="50000"/>
                  </a:schemeClr>
                </a:solidFill>
              </a:rPr>
              <a:t>&amp;</a:t>
            </a:r>
            <a:r>
              <a:rPr lang="en-US" sz="6600" b="1" dirty="0" smtClean="0">
                <a:solidFill>
                  <a:schemeClr val="accent3">
                    <a:lumMod val="50000"/>
                  </a:schemeClr>
                </a:solidFill>
              </a:rPr>
              <a:t/>
            </a:r>
            <a:br>
              <a:rPr lang="en-US" sz="6600" b="1" dirty="0" smtClean="0">
                <a:solidFill>
                  <a:schemeClr val="accent3">
                    <a:lumMod val="50000"/>
                  </a:schemeClr>
                </a:solidFill>
              </a:rPr>
            </a:br>
            <a:r>
              <a:rPr lang="en-US" sz="6600" b="1" dirty="0" smtClean="0">
                <a:solidFill>
                  <a:schemeClr val="accent3">
                    <a:lumMod val="50000"/>
                  </a:schemeClr>
                </a:solidFill>
                <a:effectLst>
                  <a:glow rad="228600">
                    <a:schemeClr val="accent3">
                      <a:satMod val="175000"/>
                      <a:alpha val="40000"/>
                    </a:schemeClr>
                  </a:glow>
                  <a:outerShdw blurRad="38100" dist="38100" dir="2700000" algn="tl">
                    <a:srgbClr val="000000">
                      <a:alpha val="43137"/>
                    </a:srgbClr>
                  </a:outerShdw>
                </a:effectLst>
              </a:rPr>
              <a:t>build confidence</a:t>
            </a:r>
            <a:endParaRPr lang="en-US" sz="6600" b="1" dirty="0">
              <a:solidFill>
                <a:schemeClr val="accent3">
                  <a:lumMod val="50000"/>
                </a:schemeClr>
              </a:solidFill>
              <a:effectLst>
                <a:glow rad="228600">
                  <a:schemeClr val="accent3">
                    <a:satMod val="175000"/>
                    <a:alpha val="40000"/>
                  </a:schemeClr>
                </a:glow>
                <a:outerShdw blurRad="38100" dist="38100" dir="2700000" algn="tl">
                  <a:srgbClr val="000000">
                    <a:alpha val="43137"/>
                  </a:srgbClr>
                </a:outerShdw>
              </a:effectLst>
            </a:endParaRPr>
          </a:p>
        </p:txBody>
      </p:sp>
      <p:sp>
        <p:nvSpPr>
          <p:cNvPr id="3" name="Title 2"/>
          <p:cNvSpPr>
            <a:spLocks noGrp="1"/>
          </p:cNvSpPr>
          <p:nvPr>
            <p:ph type="title"/>
          </p:nvPr>
        </p:nvSpPr>
        <p:spPr/>
        <p:txBody>
          <a:bodyPr/>
          <a:lstStyle/>
          <a:p>
            <a:r>
              <a:rPr lang="en-US" dirty="0" smtClean="0"/>
              <a:t>Testing Key Concept</a:t>
            </a:r>
            <a:endParaRPr lang="en-US" dirty="0"/>
          </a:p>
        </p:txBody>
      </p:sp>
    </p:spTree>
    <p:extLst>
      <p:ext uri="{BB962C8B-B14F-4D97-AF65-F5344CB8AC3E}">
        <p14:creationId xmlns:p14="http://schemas.microsoft.com/office/powerpoint/2010/main" val="422041999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0ABBB1E9-887C-BD40-ACEB-46A51F368975}"/>
              </a:ext>
            </a:extLst>
          </p:cNvPr>
          <p:cNvPicPr>
            <a:picLocks noGrp="1" noChangeAspect="1"/>
          </p:cNvPicPr>
          <p:nvPr>
            <p:ph sz="quarter" idx="1"/>
          </p:nvPr>
        </p:nvPicPr>
        <p:blipFill rotWithShape="1">
          <a:blip r:embed="rId3">
            <a:alphaModFix amt="90000"/>
            <a:extLst>
              <a:ext uri="{28A0092B-C50C-407E-A947-70E740481C1C}">
                <a14:useLocalDpi xmlns:a14="http://schemas.microsoft.com/office/drawing/2010/main" val="0"/>
              </a:ext>
            </a:extLst>
          </a:blip>
          <a:srcRect/>
          <a:stretch/>
        </p:blipFill>
        <p:spPr>
          <a:xfrm>
            <a:off x="609600" y="1638301"/>
            <a:ext cx="8087211" cy="5105400"/>
          </a:xfrm>
        </p:spPr>
      </p:pic>
      <p:sp>
        <p:nvSpPr>
          <p:cNvPr id="3" name="Title 2">
            <a:extLst>
              <a:ext uri="{FF2B5EF4-FFF2-40B4-BE49-F238E27FC236}">
                <a16:creationId xmlns="" xmlns:a16="http://schemas.microsoft.com/office/drawing/2014/main" id="{783728F9-44E9-E543-BA86-8B1F68B7B228}"/>
              </a:ext>
            </a:extLst>
          </p:cNvPr>
          <p:cNvSpPr>
            <a:spLocks noGrp="1"/>
          </p:cNvSpPr>
          <p:nvPr>
            <p:ph type="title"/>
          </p:nvPr>
        </p:nvSpPr>
        <p:spPr/>
        <p:txBody>
          <a:bodyPr/>
          <a:lstStyle/>
          <a:p>
            <a:r>
              <a:rPr lang="en-US" dirty="0"/>
              <a:t>Task Tests</a:t>
            </a:r>
          </a:p>
        </p:txBody>
      </p:sp>
      <p:pic>
        <p:nvPicPr>
          <p:cNvPr id="5" name="Content Placeholder 5">
            <a:extLst>
              <a:ext uri="{FF2B5EF4-FFF2-40B4-BE49-F238E27FC236}">
                <a16:creationId xmlns="" xmlns:a16="http://schemas.microsoft.com/office/drawing/2014/main" id="{45970802-7E0E-384C-8ADB-27CB25DB4B5C}"/>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a:stretch/>
        </p:blipFill>
        <p:spPr>
          <a:xfrm>
            <a:off x="914400" y="5333999"/>
            <a:ext cx="4038600" cy="1432653"/>
          </a:xfrm>
          <a:prstGeom prst="rect">
            <a:avLst/>
          </a:prstGeom>
          <a:effectLst>
            <a:glow rad="228600">
              <a:schemeClr val="accent2">
                <a:satMod val="175000"/>
                <a:alpha val="40000"/>
              </a:schemeClr>
            </a:glow>
            <a:softEdge rad="31750"/>
          </a:effectLst>
        </p:spPr>
      </p:pic>
    </p:spTree>
    <p:extLst>
      <p:ext uri="{BB962C8B-B14F-4D97-AF65-F5344CB8AC3E}">
        <p14:creationId xmlns:p14="http://schemas.microsoft.com/office/powerpoint/2010/main" val="48213913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CDB2E70-18BF-2D49-8D39-F4D0BFBB719A}"/>
              </a:ext>
            </a:extLst>
          </p:cNvPr>
          <p:cNvSpPr>
            <a:spLocks noGrp="1"/>
          </p:cNvSpPr>
          <p:nvPr>
            <p:ph sz="quarter" idx="1"/>
          </p:nvPr>
        </p:nvSpPr>
        <p:spPr>
          <a:xfrm>
            <a:off x="612648" y="1591056"/>
            <a:ext cx="8531352" cy="5120640"/>
          </a:xfrm>
        </p:spPr>
        <p:txBody>
          <a:bodyPr/>
          <a:lstStyle/>
          <a:p>
            <a:r>
              <a:rPr lang="en-US" dirty="0">
                <a:solidFill>
                  <a:schemeClr val="accent3"/>
                </a:solidFill>
              </a:rPr>
              <a:t>Should let others know </a:t>
            </a:r>
            <a:r>
              <a:rPr lang="en-US" dirty="0"/>
              <a:t>once task completed</a:t>
            </a:r>
          </a:p>
          <a:p>
            <a:pPr lvl="1"/>
            <a:r>
              <a:rPr lang="en-US" dirty="0"/>
              <a:t>Other tasks may be </a:t>
            </a:r>
            <a:r>
              <a:rPr lang="en-US" dirty="0">
                <a:solidFill>
                  <a:schemeClr val="accent1"/>
                </a:solidFill>
              </a:rPr>
              <a:t>blocked until know your task works</a:t>
            </a:r>
          </a:p>
          <a:p>
            <a:pPr lvl="1"/>
            <a:r>
              <a:rPr lang="en-US" dirty="0">
                <a:solidFill>
                  <a:schemeClr val="accent1"/>
                </a:solidFill>
              </a:rPr>
              <a:t>Stories near completion </a:t>
            </a:r>
            <a:r>
              <a:rPr lang="en-US" dirty="0"/>
              <a:t>clarified &amp; should be finished</a:t>
            </a:r>
          </a:p>
          <a:p>
            <a:pPr lvl="1"/>
            <a:r>
              <a:rPr lang="en-US" dirty="0"/>
              <a:t>Document your value so </a:t>
            </a:r>
            <a:r>
              <a:rPr lang="en-US" dirty="0">
                <a:solidFill>
                  <a:schemeClr val="accent1"/>
                </a:solidFill>
              </a:rPr>
              <a:t>boss can see you being busy</a:t>
            </a:r>
          </a:p>
          <a:p>
            <a:pPr lvl="1"/>
            <a:endParaRPr lang="en-US" dirty="0">
              <a:solidFill>
                <a:schemeClr val="accent1"/>
              </a:solidFill>
            </a:endParaRPr>
          </a:p>
          <a:p>
            <a:r>
              <a:rPr lang="en-US" dirty="0">
                <a:solidFill>
                  <a:schemeClr val="accent3"/>
                </a:solidFill>
              </a:rPr>
              <a:t>Mark tasks "Closed" </a:t>
            </a:r>
            <a:r>
              <a:rPr lang="en-US" dirty="0"/>
              <a:t>when finished &amp; tested</a:t>
            </a:r>
          </a:p>
          <a:p>
            <a:pPr lvl="1"/>
            <a:r>
              <a:rPr lang="en-US" dirty="0"/>
              <a:t>Will also merge </a:t>
            </a:r>
            <a:r>
              <a:rPr lang="en-US" dirty="0">
                <a:solidFill>
                  <a:schemeClr val="accent1"/>
                </a:solidFill>
              </a:rPr>
              <a:t>task branch back into story's branch</a:t>
            </a:r>
          </a:p>
          <a:p>
            <a:pPr lvl="1"/>
            <a:r>
              <a:rPr lang="en-US" dirty="0">
                <a:solidFill>
                  <a:schemeClr val="accent1"/>
                </a:solidFill>
              </a:rPr>
              <a:t>Can merge story branch to dev</a:t>
            </a:r>
            <a:r>
              <a:rPr lang="en-US" dirty="0"/>
              <a:t>, if story now complete</a:t>
            </a:r>
          </a:p>
          <a:p>
            <a:pPr lvl="1"/>
            <a:endParaRPr lang="en-US" dirty="0"/>
          </a:p>
          <a:p>
            <a:r>
              <a:rPr lang="en-US" dirty="0"/>
              <a:t>Always more to do! </a:t>
            </a:r>
            <a:r>
              <a:rPr lang="en-US" dirty="0">
                <a:solidFill>
                  <a:schemeClr val="accent3"/>
                </a:solidFill>
              </a:rPr>
              <a:t>Assign self to another task </a:t>
            </a:r>
          </a:p>
        </p:txBody>
      </p:sp>
      <p:sp>
        <p:nvSpPr>
          <p:cNvPr id="3" name="Title 2">
            <a:extLst>
              <a:ext uri="{FF2B5EF4-FFF2-40B4-BE49-F238E27FC236}">
                <a16:creationId xmlns="" xmlns:a16="http://schemas.microsoft.com/office/drawing/2014/main" id="{1F82FD3B-8598-1A43-BF36-911D7673B7CF}"/>
              </a:ext>
            </a:extLst>
          </p:cNvPr>
          <p:cNvSpPr>
            <a:spLocks noGrp="1"/>
          </p:cNvSpPr>
          <p:nvPr>
            <p:ph type="title"/>
          </p:nvPr>
        </p:nvSpPr>
        <p:spPr/>
        <p:txBody>
          <a:bodyPr/>
          <a:lstStyle/>
          <a:p>
            <a:r>
              <a:rPr lang="en-US" dirty="0"/>
              <a:t>Mischief Managed</a:t>
            </a:r>
          </a:p>
        </p:txBody>
      </p:sp>
    </p:spTree>
    <p:extLst>
      <p:ext uri="{BB962C8B-B14F-4D97-AF65-F5344CB8AC3E}">
        <p14:creationId xmlns:p14="http://schemas.microsoft.com/office/powerpoint/2010/main" val="253124434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18C63A4-F69C-1B40-8640-483326D8301C}"/>
              </a:ext>
            </a:extLst>
          </p:cNvPr>
          <p:cNvSpPr>
            <a:spLocks noGrp="1"/>
          </p:cNvSpPr>
          <p:nvPr>
            <p:ph sz="quarter" idx="1"/>
          </p:nvPr>
        </p:nvSpPr>
        <p:spPr>
          <a:xfrm>
            <a:off x="612648" y="1591056"/>
            <a:ext cx="8531352" cy="5120640"/>
          </a:xfrm>
        </p:spPr>
        <p:txBody>
          <a:bodyPr/>
          <a:lstStyle/>
          <a:p>
            <a:r>
              <a:rPr lang="en-US" dirty="0">
                <a:solidFill>
                  <a:schemeClr val="accent3"/>
                </a:solidFill>
              </a:rPr>
              <a:t>Need for management remains </a:t>
            </a:r>
            <a:r>
              <a:rPr lang="en-US" dirty="0"/>
              <a:t>even with Scrum</a:t>
            </a:r>
          </a:p>
          <a:p>
            <a:pPr lvl="1"/>
            <a:r>
              <a:rPr lang="en-US" dirty="0"/>
              <a:t>Important to hold </a:t>
            </a:r>
            <a:r>
              <a:rPr lang="en-US" dirty="0">
                <a:solidFill>
                  <a:schemeClr val="accent1"/>
                </a:solidFill>
              </a:rPr>
              <a:t>team accountable for sprint demands</a:t>
            </a:r>
          </a:p>
          <a:p>
            <a:pPr lvl="1"/>
            <a:r>
              <a:rPr lang="en-US" dirty="0">
                <a:solidFill>
                  <a:schemeClr val="accent1"/>
                </a:solidFill>
              </a:rPr>
              <a:t>Individuals accountable to team</a:t>
            </a:r>
            <a:r>
              <a:rPr lang="en-US" dirty="0"/>
              <a:t> for doing their share</a:t>
            </a:r>
          </a:p>
          <a:p>
            <a:pPr lvl="1"/>
            <a:r>
              <a:rPr lang="en-US" dirty="0"/>
              <a:t>Keep focus on goals to </a:t>
            </a:r>
            <a:r>
              <a:rPr lang="en-US" dirty="0">
                <a:solidFill>
                  <a:schemeClr val="accent1"/>
                </a:solidFill>
              </a:rPr>
              <a:t>allow selecting best tasks to do</a:t>
            </a:r>
          </a:p>
          <a:p>
            <a:pPr lvl="1"/>
            <a:endParaRPr lang="en-US" dirty="0"/>
          </a:p>
          <a:p>
            <a:r>
              <a:rPr lang="en-US" dirty="0"/>
              <a:t>Track work completion to </a:t>
            </a:r>
            <a:r>
              <a:rPr lang="en-US" dirty="0">
                <a:solidFill>
                  <a:schemeClr val="accent3"/>
                </a:solidFill>
              </a:rPr>
              <a:t>allow sprint plan changes</a:t>
            </a:r>
          </a:p>
          <a:p>
            <a:pPr lvl="1"/>
            <a:r>
              <a:rPr lang="en-US" dirty="0">
                <a:solidFill>
                  <a:schemeClr val="accent1"/>
                </a:solidFill>
              </a:rPr>
              <a:t>Add more stories to sprint </a:t>
            </a:r>
            <a:r>
              <a:rPr lang="en-US" dirty="0"/>
              <a:t>if more work needed </a:t>
            </a:r>
          </a:p>
          <a:p>
            <a:pPr lvl="1"/>
            <a:r>
              <a:rPr lang="en-US" dirty="0"/>
              <a:t>If too much remains, </a:t>
            </a:r>
            <a:r>
              <a:rPr lang="en-US" dirty="0">
                <a:solidFill>
                  <a:schemeClr val="accent1"/>
                </a:solidFill>
              </a:rPr>
              <a:t>triage stories for postponement</a:t>
            </a:r>
          </a:p>
          <a:p>
            <a:pPr lvl="1"/>
            <a:endParaRPr lang="en-US" dirty="0">
              <a:solidFill>
                <a:schemeClr val="accent1"/>
              </a:solidFill>
            </a:endParaRPr>
          </a:p>
          <a:p>
            <a:r>
              <a:rPr lang="en-US" dirty="0">
                <a:solidFill>
                  <a:schemeClr val="accent3"/>
                </a:solidFill>
              </a:rPr>
              <a:t>Agility is the key</a:t>
            </a:r>
            <a:r>
              <a:rPr lang="en-US" dirty="0"/>
              <a:t>; important to have quick reactions</a:t>
            </a:r>
          </a:p>
        </p:txBody>
      </p:sp>
      <p:sp>
        <p:nvSpPr>
          <p:cNvPr id="3" name="Title 2">
            <a:extLst>
              <a:ext uri="{FF2B5EF4-FFF2-40B4-BE49-F238E27FC236}">
                <a16:creationId xmlns="" xmlns:a16="http://schemas.microsoft.com/office/drawing/2014/main" id="{6DB9E906-C4AD-374F-B8FE-64D32D8DA257}"/>
              </a:ext>
            </a:extLst>
          </p:cNvPr>
          <p:cNvSpPr>
            <a:spLocks noGrp="1"/>
          </p:cNvSpPr>
          <p:nvPr>
            <p:ph type="title"/>
          </p:nvPr>
        </p:nvSpPr>
        <p:spPr/>
        <p:txBody>
          <a:bodyPr/>
          <a:lstStyle/>
          <a:p>
            <a:r>
              <a:rPr lang="en-US" dirty="0"/>
              <a:t>Key Sprint Challenges</a:t>
            </a:r>
          </a:p>
        </p:txBody>
      </p:sp>
    </p:spTree>
    <p:extLst>
      <p:ext uri="{BB962C8B-B14F-4D97-AF65-F5344CB8AC3E}">
        <p14:creationId xmlns:p14="http://schemas.microsoft.com/office/powerpoint/2010/main" val="329562641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BC992C44-4CEA-4841-8497-671544414339}"/>
              </a:ext>
            </a:extLst>
          </p:cNvPr>
          <p:cNvSpPr>
            <a:spLocks noGrp="1"/>
          </p:cNvSpPr>
          <p:nvPr>
            <p:ph sz="quarter" idx="1"/>
          </p:nvPr>
        </p:nvSpPr>
        <p:spPr>
          <a:xfrm>
            <a:off x="612648" y="1591056"/>
            <a:ext cx="8531352" cy="5120640"/>
          </a:xfrm>
        </p:spPr>
        <p:txBody>
          <a:bodyPr>
            <a:normAutofit/>
          </a:bodyPr>
          <a:lstStyle/>
          <a:p>
            <a:r>
              <a:rPr lang="en-US" dirty="0"/>
              <a:t>Workdays start with </a:t>
            </a:r>
            <a:r>
              <a:rPr lang="en-US" dirty="0">
                <a:solidFill>
                  <a:schemeClr val="accent3"/>
                </a:solidFill>
              </a:rPr>
              <a:t>15-minute meeting – always</a:t>
            </a:r>
          </a:p>
          <a:p>
            <a:pPr lvl="1"/>
            <a:r>
              <a:rPr lang="en-US" dirty="0">
                <a:solidFill>
                  <a:schemeClr val="accent1"/>
                </a:solidFill>
              </a:rPr>
              <a:t>Time limit very strictly enforced</a:t>
            </a:r>
            <a:r>
              <a:rPr lang="en-US" dirty="0"/>
              <a:t>; keeps things quick</a:t>
            </a:r>
          </a:p>
          <a:p>
            <a:pPr lvl="1"/>
            <a:r>
              <a:rPr lang="en-US" dirty="0"/>
              <a:t>Once ended, </a:t>
            </a:r>
            <a:r>
              <a:rPr lang="en-US" dirty="0">
                <a:solidFill>
                  <a:schemeClr val="accent1"/>
                </a:solidFill>
              </a:rPr>
              <a:t>smaller conversations follow-up issues</a:t>
            </a:r>
          </a:p>
          <a:p>
            <a:pPr lvl="1"/>
            <a:r>
              <a:rPr lang="en-US" b="1" dirty="0">
                <a:solidFill>
                  <a:schemeClr val="accent1"/>
                </a:solidFill>
                <a:effectLst>
                  <a:outerShdw blurRad="50800" dist="38100" dir="2700000" algn="tl" rotWithShape="0">
                    <a:prstClr val="black">
                      <a:alpha val="40000"/>
                    </a:prstClr>
                  </a:outerShdw>
                </a:effectLst>
              </a:rPr>
              <a:t>No chairs allowed</a:t>
            </a:r>
            <a:r>
              <a:rPr lang="en-US" dirty="0"/>
              <a:t>; required standing keeps it brief</a:t>
            </a:r>
          </a:p>
          <a:p>
            <a:pPr lvl="1"/>
            <a:endParaRPr lang="en-US" dirty="0"/>
          </a:p>
        </p:txBody>
      </p:sp>
      <p:sp>
        <p:nvSpPr>
          <p:cNvPr id="3" name="Title 2">
            <a:extLst>
              <a:ext uri="{FF2B5EF4-FFF2-40B4-BE49-F238E27FC236}">
                <a16:creationId xmlns="" xmlns:a16="http://schemas.microsoft.com/office/drawing/2014/main" id="{83A0C6B4-93DC-F040-9CCD-A7DAD3E735F8}"/>
              </a:ext>
            </a:extLst>
          </p:cNvPr>
          <p:cNvSpPr>
            <a:spLocks noGrp="1"/>
          </p:cNvSpPr>
          <p:nvPr>
            <p:ph type="title"/>
          </p:nvPr>
        </p:nvSpPr>
        <p:spPr>
          <a:xfrm>
            <a:off x="609600" y="228600"/>
            <a:ext cx="8534400" cy="990600"/>
          </a:xfrm>
        </p:spPr>
        <p:txBody>
          <a:bodyPr>
            <a:normAutofit/>
          </a:bodyPr>
          <a:lstStyle/>
          <a:p>
            <a:r>
              <a:rPr lang="en-US" dirty="0"/>
              <a:t>Daily Scrum/Standup Meeting</a:t>
            </a:r>
          </a:p>
        </p:txBody>
      </p:sp>
      <p:pic>
        <p:nvPicPr>
          <p:cNvPr id="2050" name="Picture 2" descr="File:Pioneer Saturn- project manager daily stand up meeting (4994063804).jpg">
            <a:extLst>
              <a:ext uri="{FF2B5EF4-FFF2-40B4-BE49-F238E27FC236}">
                <a16:creationId xmlns="" xmlns:a16="http://schemas.microsoft.com/office/drawing/2014/main" id="{15DD2C21-5F34-A145-BDD5-09CDC1592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83" y="3504282"/>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790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They Change?</a:t>
            </a:r>
          </a:p>
        </p:txBody>
      </p:sp>
      <p:sp>
        <p:nvSpPr>
          <p:cNvPr id="3" name="Content Placeholder 2"/>
          <p:cNvSpPr>
            <a:spLocks noGrp="1"/>
          </p:cNvSpPr>
          <p:nvPr>
            <p:ph sz="quarter" idx="1"/>
          </p:nvPr>
        </p:nvSpPr>
        <p:spPr>
          <a:xfrm>
            <a:off x="612648" y="1600200"/>
            <a:ext cx="8531352" cy="5105400"/>
          </a:xfrm>
        </p:spPr>
        <p:txBody>
          <a:bodyPr/>
          <a:lstStyle/>
          <a:p>
            <a:r>
              <a:rPr lang="en-US" dirty="0"/>
              <a:t>Included </a:t>
            </a:r>
            <a:r>
              <a:rPr lang="en-US" dirty="0">
                <a:solidFill>
                  <a:schemeClr val="accent3"/>
                </a:solidFill>
              </a:rPr>
              <a:t>contradictory or ambiguous requirements</a:t>
            </a:r>
          </a:p>
          <a:p>
            <a:r>
              <a:rPr lang="en-US" dirty="0">
                <a:solidFill>
                  <a:schemeClr val="accent3"/>
                </a:solidFill>
              </a:rPr>
              <a:t>Did not identify clients’ </a:t>
            </a:r>
            <a:r>
              <a:rPr lang="en-US" b="1" i="1" dirty="0">
                <a:solidFill>
                  <a:schemeClr val="accent3"/>
                </a:solidFill>
              </a:rPr>
              <a:t>needs</a:t>
            </a:r>
            <a:r>
              <a:rPr lang="en-US" dirty="0">
                <a:solidFill>
                  <a:schemeClr val="accent3"/>
                </a:solidFill>
              </a:rPr>
              <a:t> </a:t>
            </a:r>
            <a:r>
              <a:rPr lang="en-US" dirty="0"/>
              <a:t>within list of </a:t>
            </a:r>
            <a:r>
              <a:rPr lang="en-US" b="1" i="1" dirty="0"/>
              <a:t>wants</a:t>
            </a:r>
            <a:endParaRPr lang="en-US" dirty="0"/>
          </a:p>
          <a:p>
            <a:r>
              <a:rPr lang="en-US" dirty="0"/>
              <a:t>Requirements </a:t>
            </a:r>
            <a:r>
              <a:rPr lang="en-US" dirty="0">
                <a:solidFill>
                  <a:schemeClr val="accent3"/>
                </a:solidFill>
              </a:rPr>
              <a:t>not understood by designers &amp; coders</a:t>
            </a:r>
          </a:p>
          <a:p>
            <a:r>
              <a:rPr lang="en-US" dirty="0">
                <a:solidFill>
                  <a:schemeClr val="accent3"/>
                </a:solidFill>
              </a:rPr>
              <a:t>Client changes their mind </a:t>
            </a:r>
            <a:r>
              <a:rPr lang="en-US" dirty="0"/>
              <a:t>later on in the process</a:t>
            </a:r>
            <a:endParaRPr lang="en-US" dirty="0">
              <a:solidFill>
                <a:schemeClr val="accent3"/>
              </a:solidFill>
            </a:endParaRPr>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447800" y="3733800"/>
            <a:ext cx="5334000" cy="2828164"/>
          </a:xfrm>
          <a:prstGeom prst="rect">
            <a:avLst/>
          </a:prstGeom>
          <a:noFill/>
          <a:ln w="9525">
            <a:noFill/>
            <a:miter lim="800000"/>
            <a:headEnd/>
            <a:tailEnd/>
          </a:ln>
          <a:effectLst/>
        </p:spPr>
      </p:pic>
    </p:spTree>
    <p:extLst>
      <p:ext uri="{BB962C8B-B14F-4D97-AF65-F5344CB8AC3E}">
        <p14:creationId xmlns:p14="http://schemas.microsoft.com/office/powerpoint/2010/main" val="411738950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BC992C44-4CEA-4841-8497-671544414339}"/>
              </a:ext>
            </a:extLst>
          </p:cNvPr>
          <p:cNvSpPr>
            <a:spLocks noGrp="1"/>
          </p:cNvSpPr>
          <p:nvPr>
            <p:ph sz="quarter" idx="1"/>
          </p:nvPr>
        </p:nvSpPr>
        <p:spPr>
          <a:xfrm>
            <a:off x="612648" y="1591056"/>
            <a:ext cx="8531352" cy="5120640"/>
          </a:xfrm>
        </p:spPr>
        <p:txBody>
          <a:bodyPr>
            <a:normAutofit/>
          </a:bodyPr>
          <a:lstStyle/>
          <a:p>
            <a:r>
              <a:rPr lang="en-US" b="1" dirty="0">
                <a:solidFill>
                  <a:schemeClr val="accent3"/>
                </a:solidFill>
                <a:effectLst>
                  <a:outerShdw blurRad="50800" dist="38100" dir="2700000" algn="tl" rotWithShape="0">
                    <a:prstClr val="black">
                      <a:alpha val="40000"/>
                    </a:prstClr>
                  </a:outerShdw>
                </a:effectLst>
              </a:rPr>
              <a:t>Point is accountability </a:t>
            </a:r>
            <a:r>
              <a:rPr lang="en-US" dirty="0"/>
              <a:t>&amp; not solving problems</a:t>
            </a:r>
          </a:p>
          <a:p>
            <a:pPr lvl="1"/>
            <a:r>
              <a:rPr lang="en-US" dirty="0"/>
              <a:t>Goal is avoiding meeting; </a:t>
            </a:r>
            <a:r>
              <a:rPr lang="en-US" dirty="0">
                <a:solidFill>
                  <a:schemeClr val="accent1"/>
                </a:solidFill>
              </a:rPr>
              <a:t>defeats purpose if too long</a:t>
            </a:r>
          </a:p>
          <a:p>
            <a:pPr lvl="1"/>
            <a:r>
              <a:rPr lang="en-US" dirty="0">
                <a:solidFill>
                  <a:schemeClr val="accent1"/>
                </a:solidFill>
              </a:rPr>
              <a:t>All team members share status</a:t>
            </a:r>
            <a:r>
              <a:rPr lang="en-US" dirty="0"/>
              <a:t> (except ScrumMaster)</a:t>
            </a:r>
          </a:p>
          <a:p>
            <a:pPr lvl="1"/>
            <a:r>
              <a:rPr lang="en-US" dirty="0"/>
              <a:t>Only sharing updates, </a:t>
            </a:r>
            <a:r>
              <a:rPr lang="en-US" dirty="0">
                <a:solidFill>
                  <a:schemeClr val="accent1"/>
                </a:solidFill>
              </a:rPr>
              <a:t>wait for meeting end to comment</a:t>
            </a:r>
          </a:p>
        </p:txBody>
      </p:sp>
      <p:sp>
        <p:nvSpPr>
          <p:cNvPr id="3" name="Title 2">
            <a:extLst>
              <a:ext uri="{FF2B5EF4-FFF2-40B4-BE49-F238E27FC236}">
                <a16:creationId xmlns="" xmlns:a16="http://schemas.microsoft.com/office/drawing/2014/main" id="{83A0C6B4-93DC-F040-9CCD-A7DAD3E735F8}"/>
              </a:ext>
            </a:extLst>
          </p:cNvPr>
          <p:cNvSpPr>
            <a:spLocks noGrp="1"/>
          </p:cNvSpPr>
          <p:nvPr>
            <p:ph type="title"/>
          </p:nvPr>
        </p:nvSpPr>
        <p:spPr/>
        <p:txBody>
          <a:bodyPr/>
          <a:lstStyle/>
          <a:p>
            <a:r>
              <a:rPr lang="en-US" dirty="0"/>
              <a:t>Daily Scrum</a:t>
            </a:r>
          </a:p>
        </p:txBody>
      </p:sp>
      <p:pic>
        <p:nvPicPr>
          <p:cNvPr id="1028" name="Picture 4" descr="Dominoes, Domino, Barricade, Hand, Stop, Play Stone">
            <a:extLst>
              <a:ext uri="{FF2B5EF4-FFF2-40B4-BE49-F238E27FC236}">
                <a16:creationId xmlns="" xmlns:a16="http://schemas.microsoft.com/office/drawing/2014/main" id="{CF2CF2B0-016C-8A4E-9C71-3A96CB151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657600"/>
            <a:ext cx="4581144" cy="305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7491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A275A66-9890-0147-A845-CD2DAC10E049}"/>
              </a:ext>
            </a:extLst>
          </p:cNvPr>
          <p:cNvSpPr>
            <a:spLocks noGrp="1"/>
          </p:cNvSpPr>
          <p:nvPr>
            <p:ph sz="quarter" idx="1"/>
          </p:nvPr>
        </p:nvSpPr>
        <p:spPr>
          <a:xfrm>
            <a:off x="612648" y="1591056"/>
            <a:ext cx="8531352" cy="5266944"/>
          </a:xfrm>
        </p:spPr>
        <p:txBody>
          <a:bodyPr>
            <a:normAutofit/>
          </a:bodyPr>
          <a:lstStyle/>
          <a:p>
            <a:pPr marL="514350" indent="-514350">
              <a:lnSpc>
                <a:spcPct val="120000"/>
              </a:lnSpc>
              <a:spcBef>
                <a:spcPts val="0"/>
              </a:spcBef>
              <a:spcAft>
                <a:spcPts val="1800"/>
              </a:spcAft>
              <a:buFont typeface="+mj-lt"/>
              <a:buAutoNum type="arabicPeriod"/>
            </a:pPr>
            <a:r>
              <a:rPr lang="en-US" sz="6000" b="1" dirty="0">
                <a:ln w="9525">
                  <a:solidFill>
                    <a:schemeClr val="tx1">
                      <a:lumMod val="65000"/>
                      <a:lumOff val="35000"/>
                    </a:schemeClr>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What you did yesterday</a:t>
            </a:r>
          </a:p>
          <a:p>
            <a:pPr marL="514350" indent="-514350">
              <a:lnSpc>
                <a:spcPct val="120000"/>
              </a:lnSpc>
              <a:spcBef>
                <a:spcPts val="0"/>
              </a:spcBef>
              <a:spcAft>
                <a:spcPts val="1800"/>
              </a:spcAft>
              <a:buFont typeface="+mj-lt"/>
              <a:buAutoNum type="arabicPeriod"/>
            </a:pPr>
            <a:r>
              <a:rPr lang="en-US" sz="6000" b="1" dirty="0">
                <a:ln w="9525">
                  <a:solidFill>
                    <a:schemeClr val="tx1">
                      <a:lumMod val="65000"/>
                      <a:lumOff val="35000"/>
                    </a:schemeClr>
                  </a:solidFill>
                  <a:prstDash val="solid"/>
                </a:ln>
                <a:solidFill>
                  <a:schemeClr val="accent4">
                    <a:lumMod val="75000"/>
                  </a:schemeClr>
                </a:solidFill>
                <a:effectLst>
                  <a:outerShdw blurRad="12700" dist="38100" dir="2700000" algn="tl" rotWithShape="0">
                    <a:schemeClr val="accent5">
                      <a:lumMod val="60000"/>
                      <a:lumOff val="40000"/>
                    </a:schemeClr>
                  </a:outerShdw>
                </a:effectLst>
              </a:rPr>
              <a:t>What you will do today</a:t>
            </a:r>
          </a:p>
          <a:p>
            <a:pPr marL="514350" indent="-514350">
              <a:lnSpc>
                <a:spcPct val="120000"/>
              </a:lnSpc>
              <a:spcBef>
                <a:spcPts val="0"/>
              </a:spcBef>
              <a:spcAft>
                <a:spcPts val="1800"/>
              </a:spcAft>
              <a:buFont typeface="+mj-lt"/>
              <a:buAutoNum type="arabicPeriod"/>
            </a:pPr>
            <a:r>
              <a:rPr lang="en-US" sz="6000" b="1" dirty="0">
                <a:ln w="9525">
                  <a:solidFill>
                    <a:schemeClr val="tx1">
                      <a:lumMod val="65000"/>
                      <a:lumOff val="35000"/>
                    </a:schemeClr>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What, if anything, prevents progress</a:t>
            </a:r>
          </a:p>
        </p:txBody>
      </p:sp>
      <p:sp>
        <p:nvSpPr>
          <p:cNvPr id="3" name="Title 2">
            <a:extLst>
              <a:ext uri="{FF2B5EF4-FFF2-40B4-BE49-F238E27FC236}">
                <a16:creationId xmlns="" xmlns:a16="http://schemas.microsoft.com/office/drawing/2014/main" id="{3FB1C7BA-88C9-6E4D-AB1B-043ABE99F0ED}"/>
              </a:ext>
            </a:extLst>
          </p:cNvPr>
          <p:cNvSpPr>
            <a:spLocks noGrp="1"/>
          </p:cNvSpPr>
          <p:nvPr>
            <p:ph type="title"/>
          </p:nvPr>
        </p:nvSpPr>
        <p:spPr/>
        <p:txBody>
          <a:bodyPr/>
          <a:lstStyle/>
          <a:p>
            <a:r>
              <a:rPr lang="en-US" dirty="0"/>
              <a:t>Standup Status Update</a:t>
            </a:r>
          </a:p>
        </p:txBody>
      </p:sp>
    </p:spTree>
    <p:extLst>
      <p:ext uri="{BB962C8B-B14F-4D97-AF65-F5344CB8AC3E}">
        <p14:creationId xmlns:p14="http://schemas.microsoft.com/office/powerpoint/2010/main" val="35837453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CCE75D0-2099-0647-BB9F-7CCEE82DE4FB}"/>
              </a:ext>
            </a:extLst>
          </p:cNvPr>
          <p:cNvSpPr>
            <a:spLocks noGrp="1"/>
          </p:cNvSpPr>
          <p:nvPr>
            <p:ph sz="quarter" idx="1"/>
          </p:nvPr>
        </p:nvSpPr>
        <p:spPr>
          <a:xfrm>
            <a:off x="612648" y="1591056"/>
            <a:ext cx="8531352" cy="5120640"/>
          </a:xfrm>
        </p:spPr>
        <p:txBody>
          <a:bodyPr/>
          <a:lstStyle/>
          <a:p>
            <a:r>
              <a:rPr lang="en-US" b="1" dirty="0">
                <a:solidFill>
                  <a:schemeClr val="accent3"/>
                </a:solidFill>
              </a:rPr>
              <a:t>Biggest mistake: </a:t>
            </a:r>
            <a:r>
              <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rPr>
              <a:t>tardy/skipping daily standup</a:t>
            </a:r>
          </a:p>
          <a:p>
            <a:pPr lvl="1"/>
            <a:r>
              <a:rPr lang="en-US" dirty="0"/>
              <a:t>Unfair to teammates – </a:t>
            </a:r>
            <a:r>
              <a:rPr lang="en-US" dirty="0">
                <a:solidFill>
                  <a:schemeClr val="accent1"/>
                </a:solidFill>
              </a:rPr>
              <a:t>must guess at your progress</a:t>
            </a:r>
          </a:p>
          <a:p>
            <a:pPr lvl="1"/>
            <a:r>
              <a:rPr lang="en-US" dirty="0">
                <a:solidFill>
                  <a:schemeClr val="accent1"/>
                </a:solidFill>
              </a:rPr>
              <a:t>Teammates should assume slacking </a:t>
            </a:r>
            <a:r>
              <a:rPr lang="en-US" dirty="0"/>
              <a:t>– accountability lost</a:t>
            </a:r>
            <a:endParaRPr lang="en-US" dirty="0">
              <a:solidFill>
                <a:schemeClr val="accent1"/>
              </a:solidFill>
            </a:endParaRPr>
          </a:p>
          <a:p>
            <a:pPr lvl="1"/>
            <a:r>
              <a:rPr lang="en-US" dirty="0"/>
              <a:t>Disrespectful to others – </a:t>
            </a:r>
            <a:r>
              <a:rPr lang="en-US" dirty="0">
                <a:solidFill>
                  <a:schemeClr val="accent1"/>
                </a:solidFill>
              </a:rPr>
              <a:t>later time needed for questions</a:t>
            </a:r>
          </a:p>
          <a:p>
            <a:pPr lvl="1"/>
            <a:r>
              <a:rPr lang="en-US" dirty="0">
                <a:solidFill>
                  <a:schemeClr val="accent1"/>
                </a:solidFill>
              </a:rPr>
              <a:t>Rituals need repetition </a:t>
            </a:r>
            <a:r>
              <a:rPr lang="en-US" dirty="0"/>
              <a:t>– longer meetings could occur</a:t>
            </a:r>
          </a:p>
        </p:txBody>
      </p:sp>
      <p:sp>
        <p:nvSpPr>
          <p:cNvPr id="3" name="Title 2">
            <a:extLst>
              <a:ext uri="{FF2B5EF4-FFF2-40B4-BE49-F238E27FC236}">
                <a16:creationId xmlns="" xmlns:a16="http://schemas.microsoft.com/office/drawing/2014/main" id="{C9ACC8FE-E077-7D4E-B7D7-2A6E94A5FE44}"/>
              </a:ext>
            </a:extLst>
          </p:cNvPr>
          <p:cNvSpPr>
            <a:spLocks noGrp="1"/>
          </p:cNvSpPr>
          <p:nvPr>
            <p:ph type="title"/>
          </p:nvPr>
        </p:nvSpPr>
        <p:spPr/>
        <p:txBody>
          <a:bodyPr/>
          <a:lstStyle/>
          <a:p>
            <a:r>
              <a:rPr lang="en-US" dirty="0"/>
              <a:t>Daily Scrum Mistakes</a:t>
            </a:r>
          </a:p>
        </p:txBody>
      </p:sp>
      <p:pic>
        <p:nvPicPr>
          <p:cNvPr id="8" name="Picture 7">
            <a:extLst>
              <a:ext uri="{FF2B5EF4-FFF2-40B4-BE49-F238E27FC236}">
                <a16:creationId xmlns="" xmlns:a16="http://schemas.microsoft.com/office/drawing/2014/main" id="{671F0A0C-696A-524C-8F8B-EB69A69243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123881"/>
            <a:ext cx="4418076" cy="2734119"/>
          </a:xfrm>
          <a:prstGeom prst="rect">
            <a:avLst/>
          </a:prstGeom>
        </p:spPr>
      </p:pic>
    </p:spTree>
    <p:extLst>
      <p:ext uri="{BB962C8B-B14F-4D97-AF65-F5344CB8AC3E}">
        <p14:creationId xmlns:p14="http://schemas.microsoft.com/office/powerpoint/2010/main" val="36118634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8B68E26-BA13-8D49-B33D-154F699D3B59}"/>
              </a:ext>
            </a:extLst>
          </p:cNvPr>
          <p:cNvSpPr>
            <a:spLocks noGrp="1"/>
          </p:cNvSpPr>
          <p:nvPr>
            <p:ph sz="quarter" idx="1"/>
          </p:nvPr>
        </p:nvSpPr>
        <p:spPr>
          <a:xfrm>
            <a:off x="612648" y="1591056"/>
            <a:ext cx="8531352" cy="5120640"/>
          </a:xfrm>
        </p:spPr>
        <p:txBody>
          <a:bodyPr/>
          <a:lstStyle/>
          <a:p>
            <a:r>
              <a:rPr lang="en-US" b="1" dirty="0">
                <a:solidFill>
                  <a:schemeClr val="accent3"/>
                </a:solidFill>
              </a:rPr>
              <a:t>Annoying mistake: </a:t>
            </a:r>
            <a:r>
              <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rPr>
              <a:t>grandstanding</a:t>
            </a:r>
          </a:p>
          <a:p>
            <a:pPr lvl="1"/>
            <a:r>
              <a:rPr lang="en-US" dirty="0"/>
              <a:t>Tracking sprint progress; </a:t>
            </a:r>
            <a:r>
              <a:rPr lang="en-US" dirty="0">
                <a:solidFill>
                  <a:schemeClr val="accent1"/>
                </a:solidFill>
              </a:rPr>
              <a:t>critical to be honest and open</a:t>
            </a:r>
          </a:p>
          <a:p>
            <a:pPr lvl="1"/>
            <a:r>
              <a:rPr lang="en-US" dirty="0">
                <a:solidFill>
                  <a:schemeClr val="accent1"/>
                </a:solidFill>
              </a:rPr>
              <a:t>Focus on big picture</a:t>
            </a:r>
            <a:r>
              <a:rPr lang="en-US" dirty="0"/>
              <a:t>; details unhelpful &amp; waste time</a:t>
            </a:r>
          </a:p>
          <a:p>
            <a:endParaRPr lang="en-US" b="1" dirty="0">
              <a:solidFill>
                <a:schemeClr val="accent3"/>
              </a:solidFill>
            </a:endParaRPr>
          </a:p>
          <a:p>
            <a:r>
              <a:rPr lang="en-US" b="1" dirty="0">
                <a:solidFill>
                  <a:schemeClr val="accent3"/>
                </a:solidFill>
              </a:rPr>
              <a:t>Big mistake: </a:t>
            </a:r>
            <a:r>
              <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rPr>
              <a:t>lack of commitment</a:t>
            </a:r>
          </a:p>
          <a:p>
            <a:pPr lvl="1"/>
            <a:r>
              <a:rPr lang="en-US" dirty="0"/>
              <a:t>Planning still needed; </a:t>
            </a:r>
            <a:r>
              <a:rPr lang="en-US" dirty="0">
                <a:solidFill>
                  <a:schemeClr val="accent1"/>
                </a:solidFill>
              </a:rPr>
              <a:t>public statements avoids laziness</a:t>
            </a:r>
            <a:endPar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endParaRPr>
          </a:p>
          <a:p>
            <a:pPr lvl="1"/>
            <a:r>
              <a:rPr lang="en-US" dirty="0">
                <a:solidFill>
                  <a:schemeClr val="accent1"/>
                </a:solidFill>
              </a:rPr>
              <a:t>Physical scrum board updated</a:t>
            </a:r>
            <a:r>
              <a:rPr lang="en-US" dirty="0"/>
              <a:t>; keeps team updated</a:t>
            </a:r>
          </a:p>
          <a:p>
            <a:pPr marL="365760" lvl="1" indent="0">
              <a:buNone/>
            </a:pPr>
            <a:r>
              <a:rPr lang="en-US" dirty="0">
                <a:solidFill>
                  <a:schemeClr val="tx1">
                    <a:lumMod val="50000"/>
                    <a:lumOff val="50000"/>
                  </a:schemeClr>
                </a:solidFill>
              </a:rPr>
              <a:t>    (ScrumMaster's job during meeting is to maintain board)</a:t>
            </a:r>
          </a:p>
          <a:p>
            <a:pPr lvl="1"/>
            <a:r>
              <a:rPr lang="en-US" dirty="0"/>
              <a:t>Keeps team accountable; </a:t>
            </a:r>
            <a:r>
              <a:rPr lang="en-US" dirty="0">
                <a:solidFill>
                  <a:schemeClr val="accent1"/>
                </a:solidFill>
              </a:rPr>
              <a:t>avoids waiting for deadlines</a:t>
            </a:r>
          </a:p>
        </p:txBody>
      </p:sp>
      <p:sp>
        <p:nvSpPr>
          <p:cNvPr id="3" name="Title 2">
            <a:extLst>
              <a:ext uri="{FF2B5EF4-FFF2-40B4-BE49-F238E27FC236}">
                <a16:creationId xmlns="" xmlns:a16="http://schemas.microsoft.com/office/drawing/2014/main" id="{892AC9EF-4829-754A-932E-0DE5F4E73871}"/>
              </a:ext>
            </a:extLst>
          </p:cNvPr>
          <p:cNvSpPr>
            <a:spLocks noGrp="1"/>
          </p:cNvSpPr>
          <p:nvPr>
            <p:ph type="title"/>
          </p:nvPr>
        </p:nvSpPr>
        <p:spPr/>
        <p:txBody>
          <a:bodyPr/>
          <a:lstStyle/>
          <a:p>
            <a:r>
              <a:rPr lang="en-US" dirty="0"/>
              <a:t>Daily Scrum Mistakes</a:t>
            </a:r>
          </a:p>
        </p:txBody>
      </p:sp>
    </p:spTree>
    <p:extLst>
      <p:ext uri="{BB962C8B-B14F-4D97-AF65-F5344CB8AC3E}">
        <p14:creationId xmlns:p14="http://schemas.microsoft.com/office/powerpoint/2010/main" val="14644221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EB0EFA1-E170-D34A-AA69-064A5282C5A4}"/>
              </a:ext>
            </a:extLst>
          </p:cNvPr>
          <p:cNvSpPr>
            <a:spLocks noGrp="1"/>
          </p:cNvSpPr>
          <p:nvPr>
            <p:ph sz="quarter" idx="1"/>
          </p:nvPr>
        </p:nvSpPr>
        <p:spPr>
          <a:xfrm>
            <a:off x="612648" y="1591056"/>
            <a:ext cx="8531352" cy="5120640"/>
          </a:xfrm>
        </p:spPr>
        <p:txBody>
          <a:bodyPr/>
          <a:lstStyle/>
          <a:p>
            <a:r>
              <a:rPr lang="en-US" dirty="0"/>
              <a:t>With Scrum Board, </a:t>
            </a:r>
            <a:r>
              <a:rPr lang="en-US" dirty="0">
                <a:solidFill>
                  <a:schemeClr val="accent3"/>
                </a:solidFill>
              </a:rPr>
              <a:t>burndown chart shows progress</a:t>
            </a:r>
          </a:p>
          <a:p>
            <a:pPr lvl="1"/>
            <a:r>
              <a:rPr lang="en-US" dirty="0">
                <a:solidFill>
                  <a:schemeClr val="accent1"/>
                </a:solidFill>
              </a:rPr>
              <a:t>X-axis shows days remaining </a:t>
            </a:r>
            <a:r>
              <a:rPr lang="en-US" dirty="0"/>
              <a:t>until release/sprint end</a:t>
            </a:r>
          </a:p>
          <a:p>
            <a:pPr lvl="1"/>
            <a:r>
              <a:rPr lang="en-US" dirty="0"/>
              <a:t>Total expected </a:t>
            </a:r>
            <a:r>
              <a:rPr lang="en-US" dirty="0">
                <a:solidFill>
                  <a:schemeClr val="accent1"/>
                </a:solidFill>
              </a:rPr>
              <a:t>hours remaining shown on Y-axis</a:t>
            </a:r>
          </a:p>
          <a:p>
            <a:pPr lvl="1"/>
            <a:r>
              <a:rPr lang="en-US" dirty="0">
                <a:solidFill>
                  <a:schemeClr val="accent1"/>
                </a:solidFill>
              </a:rPr>
              <a:t>Constant "</a:t>
            </a:r>
            <a:r>
              <a:rPr lang="en-US" i="1" dirty="0">
                <a:solidFill>
                  <a:schemeClr val="accent1"/>
                </a:solidFill>
              </a:rPr>
              <a:t>velocity</a:t>
            </a:r>
            <a:r>
              <a:rPr lang="en-US" dirty="0">
                <a:solidFill>
                  <a:schemeClr val="accent1"/>
                </a:solidFill>
              </a:rPr>
              <a:t>" ideal</a:t>
            </a:r>
            <a:r>
              <a:rPr lang="en-US" dirty="0"/>
              <a:t>, want smooth drop with time</a:t>
            </a:r>
          </a:p>
          <a:p>
            <a:pPr lvl="1"/>
            <a:r>
              <a:rPr lang="en-US" dirty="0"/>
              <a:t>Reality rarely clean, but </a:t>
            </a:r>
            <a:r>
              <a:rPr lang="en-US" dirty="0">
                <a:solidFill>
                  <a:schemeClr val="accent1"/>
                </a:solidFill>
              </a:rPr>
              <a:t>with practice gets much closer</a:t>
            </a:r>
          </a:p>
        </p:txBody>
      </p:sp>
      <p:sp>
        <p:nvSpPr>
          <p:cNvPr id="3" name="Title 2">
            <a:extLst>
              <a:ext uri="{FF2B5EF4-FFF2-40B4-BE49-F238E27FC236}">
                <a16:creationId xmlns="" xmlns:a16="http://schemas.microsoft.com/office/drawing/2014/main" id="{58D7AAB1-0FB1-9549-AE99-1B705522C441}"/>
              </a:ext>
            </a:extLst>
          </p:cNvPr>
          <p:cNvSpPr>
            <a:spLocks noGrp="1"/>
          </p:cNvSpPr>
          <p:nvPr>
            <p:ph type="title"/>
          </p:nvPr>
        </p:nvSpPr>
        <p:spPr/>
        <p:txBody>
          <a:bodyPr>
            <a:normAutofit/>
          </a:bodyPr>
          <a:lstStyle/>
          <a:p>
            <a:r>
              <a:rPr lang="en-US" dirty="0"/>
              <a:t>Burndown Chart</a:t>
            </a:r>
          </a:p>
        </p:txBody>
      </p:sp>
      <p:pic>
        <p:nvPicPr>
          <p:cNvPr id="4" name="Picture 3">
            <a:extLst>
              <a:ext uri="{FF2B5EF4-FFF2-40B4-BE49-F238E27FC236}">
                <a16:creationId xmlns="" xmlns:a16="http://schemas.microsoft.com/office/drawing/2014/main" id="{93F01ADF-66D7-034B-A532-BA9C129B1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41" y="4038600"/>
            <a:ext cx="4677918" cy="2673096"/>
          </a:xfrm>
          <a:prstGeom prst="rect">
            <a:avLst/>
          </a:prstGeom>
        </p:spPr>
      </p:pic>
    </p:spTree>
    <p:extLst>
      <p:ext uri="{BB962C8B-B14F-4D97-AF65-F5344CB8AC3E}">
        <p14:creationId xmlns:p14="http://schemas.microsoft.com/office/powerpoint/2010/main" val="383307806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 xmlns:a16="http://schemas.microsoft.com/office/drawing/2014/main" id="{CD696DAD-6027-144D-92F4-DD65E0A4FC0F}"/>
              </a:ext>
            </a:extLst>
          </p:cNvPr>
          <p:cNvPicPr>
            <a:picLocks noGrp="1" noChangeAspect="1"/>
          </p:cNvPicPr>
          <p:nvPr>
            <p:ph sz="quarter" idx="1"/>
          </p:nvPr>
        </p:nvPicPr>
        <p:blipFill rotWithShape="1">
          <a:blip r:embed="rId2" cstate="print">
            <a:extLst>
              <a:ext uri="{28A0092B-C50C-407E-A947-70E740481C1C}">
                <a14:useLocalDpi xmlns:a14="http://schemas.microsoft.com/office/drawing/2010/main" val="0"/>
              </a:ext>
            </a:extLst>
          </a:blip>
          <a:srcRect l="19587" b="11644"/>
          <a:stretch/>
        </p:blipFill>
        <p:spPr>
          <a:xfrm>
            <a:off x="2209799" y="2112962"/>
            <a:ext cx="6556375" cy="3602038"/>
          </a:xfrm>
        </p:spPr>
      </p:pic>
      <p:sp>
        <p:nvSpPr>
          <p:cNvPr id="3" name="Title 2">
            <a:extLst>
              <a:ext uri="{FF2B5EF4-FFF2-40B4-BE49-F238E27FC236}">
                <a16:creationId xmlns="" xmlns:a16="http://schemas.microsoft.com/office/drawing/2014/main" id="{3996E8C6-8966-5E45-8A10-02FFB158EB24}"/>
              </a:ext>
            </a:extLst>
          </p:cNvPr>
          <p:cNvSpPr>
            <a:spLocks noGrp="1"/>
          </p:cNvSpPr>
          <p:nvPr>
            <p:ph type="title"/>
          </p:nvPr>
        </p:nvSpPr>
        <p:spPr/>
        <p:txBody>
          <a:bodyPr/>
          <a:lstStyle/>
          <a:p>
            <a:r>
              <a:rPr lang="en-US" dirty="0"/>
              <a:t>Sprint Overview</a:t>
            </a:r>
          </a:p>
        </p:txBody>
      </p:sp>
      <p:sp>
        <p:nvSpPr>
          <p:cNvPr id="8" name="TextBox 7">
            <a:extLst>
              <a:ext uri="{FF2B5EF4-FFF2-40B4-BE49-F238E27FC236}">
                <a16:creationId xmlns="" xmlns:a16="http://schemas.microsoft.com/office/drawing/2014/main" id="{9C9016A5-A61E-D346-AA32-79DE3F27BF54}"/>
              </a:ext>
            </a:extLst>
          </p:cNvPr>
          <p:cNvSpPr txBox="1"/>
          <p:nvPr/>
        </p:nvSpPr>
        <p:spPr>
          <a:xfrm>
            <a:off x="414116" y="4267200"/>
            <a:ext cx="1795683" cy="830997"/>
          </a:xfrm>
          <a:prstGeom prst="rect">
            <a:avLst/>
          </a:prstGeom>
          <a:noFill/>
          <a:ln w="6350">
            <a:solidFill>
              <a:schemeClr val="bg1">
                <a:lumMod val="65000"/>
              </a:schemeClr>
            </a:solidFill>
          </a:ln>
        </p:spPr>
        <p:txBody>
          <a:bodyPr wrap="none" rtlCol="0">
            <a:spAutoFit/>
          </a:bodyPr>
          <a:lstStyle/>
          <a:p>
            <a:pPr algn="ctr"/>
            <a:r>
              <a:rPr lang="en-US" sz="1600" u="sng" dirty="0">
                <a:latin typeface="+mn-lt"/>
              </a:rPr>
              <a:t>Planning Meeting</a:t>
            </a:r>
          </a:p>
          <a:p>
            <a:pPr algn="ctr"/>
            <a:r>
              <a:rPr lang="en-US" sz="1600" dirty="0">
                <a:latin typeface="+mn-lt"/>
              </a:rPr>
              <a:t>Stories selected &amp;  </a:t>
            </a:r>
            <a:br>
              <a:rPr lang="en-US" sz="1600" dirty="0">
                <a:latin typeface="+mn-lt"/>
              </a:rPr>
            </a:br>
            <a:r>
              <a:rPr lang="en-US" sz="1600" dirty="0">
                <a:latin typeface="+mn-lt"/>
              </a:rPr>
              <a:t>tasks created</a:t>
            </a:r>
          </a:p>
        </p:txBody>
      </p:sp>
      <p:pic>
        <p:nvPicPr>
          <p:cNvPr id="10" name="Content Placeholder 6">
            <a:extLst>
              <a:ext uri="{FF2B5EF4-FFF2-40B4-BE49-F238E27FC236}">
                <a16:creationId xmlns="" xmlns:a16="http://schemas.microsoft.com/office/drawing/2014/main" id="{8B451BB8-14D4-3D43-AE81-1F4617825D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86829" y="4654296"/>
            <a:ext cx="732622" cy="381000"/>
          </a:xfrm>
          <a:prstGeom prst="rect">
            <a:avLst/>
          </a:prstGeom>
          <a:noFill/>
        </p:spPr>
      </p:pic>
      <p:sp>
        <p:nvSpPr>
          <p:cNvPr id="15" name="Rectangle 14">
            <a:extLst>
              <a:ext uri="{FF2B5EF4-FFF2-40B4-BE49-F238E27FC236}">
                <a16:creationId xmlns="" xmlns:a16="http://schemas.microsoft.com/office/drawing/2014/main" id="{135C06D5-E73F-2B4B-B79A-5B8515201E0C}"/>
              </a:ext>
            </a:extLst>
          </p:cNvPr>
          <p:cNvSpPr/>
          <p:nvPr/>
        </p:nvSpPr>
        <p:spPr bwMode="auto">
          <a:xfrm>
            <a:off x="4572000" y="4483865"/>
            <a:ext cx="278727" cy="614332"/>
          </a:xfrm>
          <a:prstGeom prst="rect">
            <a:avLst/>
          </a:prstGeom>
          <a:solidFill>
            <a:schemeClr val="bg2"/>
          </a:solidFill>
          <a:ln w="30163">
            <a:noFill/>
            <a:round/>
            <a:headEnd/>
            <a:tailEnd/>
          </a:ln>
        </p:spPr>
        <p:txBody>
          <a:bodyPr rtlCol="0" anchor="ctr">
            <a:prstTxWarp prst="textNoShape">
              <a:avLst/>
            </a:prstTxWarp>
          </a:bodyPr>
          <a:lstStyle/>
          <a:p>
            <a:pPr algn="ctr"/>
            <a:endParaRPr lang="en-US"/>
          </a:p>
        </p:txBody>
      </p:sp>
      <p:sp>
        <p:nvSpPr>
          <p:cNvPr id="19" name="Rectangle 18">
            <a:extLst>
              <a:ext uri="{FF2B5EF4-FFF2-40B4-BE49-F238E27FC236}">
                <a16:creationId xmlns="" xmlns:a16="http://schemas.microsoft.com/office/drawing/2014/main" id="{7B5127DF-D5D5-1540-8A5C-FAF207567081}"/>
              </a:ext>
            </a:extLst>
          </p:cNvPr>
          <p:cNvSpPr/>
          <p:nvPr/>
        </p:nvSpPr>
        <p:spPr bwMode="auto">
          <a:xfrm>
            <a:off x="4495800" y="2209800"/>
            <a:ext cx="2438400" cy="2971800"/>
          </a:xfrm>
          <a:prstGeom prst="rect">
            <a:avLst/>
          </a:prstGeom>
          <a:solidFill>
            <a:schemeClr val="bg2"/>
          </a:solidFill>
          <a:ln w="30163">
            <a:noFill/>
            <a:round/>
            <a:headEnd/>
            <a:tailEnd/>
          </a:ln>
        </p:spPr>
        <p:txBody>
          <a:bodyPr rtlCol="0" anchor="ctr">
            <a:prstTxWarp prst="textNoShape">
              <a:avLst/>
            </a:prstTxWarp>
          </a:bodyPr>
          <a:lstStyle/>
          <a:p>
            <a:pPr algn="ctr"/>
            <a:endParaRPr lang="en-US"/>
          </a:p>
        </p:txBody>
      </p:sp>
      <p:pic>
        <p:nvPicPr>
          <p:cNvPr id="18" name="Picture 17">
            <a:extLst>
              <a:ext uri="{FF2B5EF4-FFF2-40B4-BE49-F238E27FC236}">
                <a16:creationId xmlns="" xmlns:a16="http://schemas.microsoft.com/office/drawing/2014/main" id="{2B53BF49-AB18-4C40-A8EB-601D717BE5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60677" y="3092986"/>
            <a:ext cx="2373523" cy="2590800"/>
          </a:xfrm>
          <a:prstGeom prst="rect">
            <a:avLst/>
          </a:prstGeom>
          <a:solidFill>
            <a:schemeClr val="bg2"/>
          </a:solidFill>
          <a:ln>
            <a:noFill/>
          </a:ln>
        </p:spPr>
      </p:pic>
      <p:sp>
        <p:nvSpPr>
          <p:cNvPr id="21" name="Rectangle 20">
            <a:extLst>
              <a:ext uri="{FF2B5EF4-FFF2-40B4-BE49-F238E27FC236}">
                <a16:creationId xmlns="" xmlns:a16="http://schemas.microsoft.com/office/drawing/2014/main" id="{58E952D1-11CA-BA40-982D-9E41B8F33E7B}"/>
              </a:ext>
            </a:extLst>
          </p:cNvPr>
          <p:cNvSpPr/>
          <p:nvPr/>
        </p:nvSpPr>
        <p:spPr bwMode="auto">
          <a:xfrm>
            <a:off x="5519451" y="3733800"/>
            <a:ext cx="539826" cy="452610"/>
          </a:xfrm>
          <a:prstGeom prst="rect">
            <a:avLst/>
          </a:prstGeom>
          <a:solidFill>
            <a:schemeClr val="bg2"/>
          </a:solidFill>
          <a:ln w="30163">
            <a:noFill/>
            <a:round/>
            <a:headEnd/>
            <a:tailEnd/>
          </a:ln>
        </p:spPr>
        <p:txBody>
          <a:bodyPr rtlCol="0" anchor="ctr">
            <a:prstTxWarp prst="textNoShape">
              <a:avLst/>
            </a:prstTxWarp>
          </a:bodyPr>
          <a:lstStyle/>
          <a:p>
            <a:pPr algn="ctr"/>
            <a:endParaRPr lang="en-US"/>
          </a:p>
        </p:txBody>
      </p:sp>
      <p:sp>
        <p:nvSpPr>
          <p:cNvPr id="22" name="Rectangle 21">
            <a:extLst>
              <a:ext uri="{FF2B5EF4-FFF2-40B4-BE49-F238E27FC236}">
                <a16:creationId xmlns="" xmlns:a16="http://schemas.microsoft.com/office/drawing/2014/main" id="{3E391C66-E3AB-F444-A62A-1D58CBEBD675}"/>
              </a:ext>
            </a:extLst>
          </p:cNvPr>
          <p:cNvSpPr/>
          <p:nvPr/>
        </p:nvSpPr>
        <p:spPr bwMode="auto">
          <a:xfrm>
            <a:off x="5350525" y="3722783"/>
            <a:ext cx="700489" cy="371360"/>
          </a:xfrm>
          <a:prstGeom prst="rect">
            <a:avLst/>
          </a:prstGeom>
          <a:solidFill>
            <a:schemeClr val="bg2"/>
          </a:solidFill>
          <a:ln w="30163">
            <a:noFill/>
            <a:round/>
            <a:headEnd/>
            <a:tailEnd/>
          </a:ln>
        </p:spPr>
        <p:txBody>
          <a:bodyPr rtlCol="0" anchor="ctr">
            <a:prstTxWarp prst="textNoShape">
              <a:avLst/>
            </a:prstTxWarp>
          </a:bodyPr>
          <a:lstStyle/>
          <a:p>
            <a:pPr algn="ctr"/>
            <a:r>
              <a:rPr lang="en-US" sz="1600" dirty="0">
                <a:solidFill>
                  <a:schemeClr val="tx1">
                    <a:lumMod val="75000"/>
                    <a:lumOff val="25000"/>
                  </a:schemeClr>
                </a:solidFill>
                <a:latin typeface="+mn-lt"/>
              </a:rPr>
              <a:t>24 </a:t>
            </a:r>
            <a:br>
              <a:rPr lang="en-US" sz="1600" dirty="0">
                <a:solidFill>
                  <a:schemeClr val="tx1">
                    <a:lumMod val="75000"/>
                    <a:lumOff val="25000"/>
                  </a:schemeClr>
                </a:solidFill>
                <a:latin typeface="+mn-lt"/>
              </a:rPr>
            </a:br>
            <a:r>
              <a:rPr lang="en-US" sz="1600" dirty="0" err="1">
                <a:solidFill>
                  <a:schemeClr val="tx1">
                    <a:lumMod val="75000"/>
                    <a:lumOff val="25000"/>
                  </a:schemeClr>
                </a:solidFill>
                <a:latin typeface="+mn-lt"/>
              </a:rPr>
              <a:t>hrs</a:t>
            </a:r>
            <a:endParaRPr lang="en-US" sz="1600" dirty="0">
              <a:solidFill>
                <a:schemeClr val="tx1">
                  <a:lumMod val="75000"/>
                  <a:lumOff val="25000"/>
                </a:schemeClr>
              </a:solidFill>
              <a:latin typeface="+mn-lt"/>
            </a:endParaRPr>
          </a:p>
        </p:txBody>
      </p:sp>
      <p:pic>
        <p:nvPicPr>
          <p:cNvPr id="23" name="Picture 22">
            <a:extLst>
              <a:ext uri="{FF2B5EF4-FFF2-40B4-BE49-F238E27FC236}">
                <a16:creationId xmlns="" xmlns:a16="http://schemas.microsoft.com/office/drawing/2014/main" id="{2B637E1A-C0EC-A944-B653-A554BA08B37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45523" y="3695700"/>
            <a:ext cx="1848900" cy="1530235"/>
          </a:xfrm>
          <a:prstGeom prst="rect">
            <a:avLst/>
          </a:prstGeom>
          <a:solidFill>
            <a:schemeClr val="bg2"/>
          </a:solidFill>
        </p:spPr>
      </p:pic>
    </p:spTree>
    <p:extLst>
      <p:ext uri="{BB962C8B-B14F-4D97-AF65-F5344CB8AC3E}">
        <p14:creationId xmlns:p14="http://schemas.microsoft.com/office/powerpoint/2010/main" val="398631048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49148059-789F-3344-BD06-B5A5C176ED28}"/>
              </a:ext>
            </a:extLst>
          </p:cNvPr>
          <p:cNvSpPr>
            <a:spLocks noGrp="1"/>
          </p:cNvSpPr>
          <p:nvPr>
            <p:ph sz="quarter" idx="1"/>
          </p:nvPr>
        </p:nvSpPr>
        <p:spPr>
          <a:xfrm>
            <a:off x="612648" y="1591056"/>
            <a:ext cx="8531352" cy="5120640"/>
          </a:xfrm>
        </p:spPr>
        <p:txBody>
          <a:bodyPr/>
          <a:lstStyle/>
          <a:p>
            <a:r>
              <a:rPr lang="en-US" dirty="0">
                <a:solidFill>
                  <a:schemeClr val="accent3"/>
                </a:solidFill>
              </a:rPr>
              <a:t>Occurs after end-of-sprint </a:t>
            </a:r>
            <a:r>
              <a:rPr lang="en-US" dirty="0"/>
              <a:t>presentation and release</a:t>
            </a:r>
          </a:p>
          <a:p>
            <a:pPr lvl="1"/>
            <a:r>
              <a:rPr lang="en-US" dirty="0"/>
              <a:t>Gives team chance to </a:t>
            </a:r>
            <a:r>
              <a:rPr lang="en-US" dirty="0">
                <a:solidFill>
                  <a:schemeClr val="accent1"/>
                </a:solidFill>
              </a:rPr>
              <a:t>reflect on what happened in sprint</a:t>
            </a:r>
          </a:p>
          <a:p>
            <a:pPr lvl="1"/>
            <a:r>
              <a:rPr lang="en-US" dirty="0">
                <a:solidFill>
                  <a:schemeClr val="accent1"/>
                </a:solidFill>
              </a:rPr>
              <a:t>First focus on positives</a:t>
            </a:r>
            <a:r>
              <a:rPr lang="en-US" dirty="0"/>
              <a:t>: what worked &amp; why it worked</a:t>
            </a:r>
          </a:p>
          <a:p>
            <a:pPr lvl="1"/>
            <a:r>
              <a:rPr lang="en-US" dirty="0"/>
              <a:t>Things that sucked &amp; </a:t>
            </a:r>
            <a:r>
              <a:rPr lang="en-US" dirty="0">
                <a:solidFill>
                  <a:schemeClr val="accent1"/>
                </a:solidFill>
              </a:rPr>
              <a:t>how to improve discussed next</a:t>
            </a:r>
          </a:p>
          <a:p>
            <a:pPr lvl="1"/>
            <a:endParaRPr lang="en-US" dirty="0">
              <a:solidFill>
                <a:schemeClr val="accent1"/>
              </a:solidFill>
            </a:endParaRPr>
          </a:p>
          <a:p>
            <a:r>
              <a:rPr lang="en-US" dirty="0">
                <a:solidFill>
                  <a:schemeClr val="accent3"/>
                </a:solidFill>
              </a:rPr>
              <a:t>Meeting limited to 30 minutes</a:t>
            </a:r>
            <a:r>
              <a:rPr lang="en-US" dirty="0"/>
              <a:t>; still agile process</a:t>
            </a:r>
          </a:p>
          <a:p>
            <a:pPr lvl="1"/>
            <a:r>
              <a:rPr lang="en-US" dirty="0"/>
              <a:t>Entire team participates; </a:t>
            </a:r>
            <a:r>
              <a:rPr lang="en-US" dirty="0">
                <a:solidFill>
                  <a:schemeClr val="accent1"/>
                </a:solidFill>
              </a:rPr>
              <a:t>need </a:t>
            </a:r>
            <a:r>
              <a:rPr lang="en-US" b="1" i="1" dirty="0">
                <a:solidFill>
                  <a:schemeClr val="accent1"/>
                </a:solidFill>
              </a:rPr>
              <a:t>all</a:t>
            </a:r>
            <a:r>
              <a:rPr lang="en-US" dirty="0">
                <a:solidFill>
                  <a:schemeClr val="accent1"/>
                </a:solidFill>
              </a:rPr>
              <a:t> voices to do well</a:t>
            </a:r>
          </a:p>
          <a:p>
            <a:pPr lvl="1"/>
            <a:r>
              <a:rPr lang="en-US" dirty="0">
                <a:solidFill>
                  <a:schemeClr val="accent1"/>
                </a:solidFill>
              </a:rPr>
              <a:t>Everyone equal in meeting</a:t>
            </a:r>
            <a:r>
              <a:rPr lang="en-US" dirty="0"/>
              <a:t>; democratic team, after all</a:t>
            </a:r>
            <a:endParaRPr lang="en-US" dirty="0">
              <a:solidFill>
                <a:schemeClr val="accent1"/>
              </a:solidFill>
            </a:endParaRPr>
          </a:p>
        </p:txBody>
      </p:sp>
      <p:sp>
        <p:nvSpPr>
          <p:cNvPr id="3" name="Title 2">
            <a:extLst>
              <a:ext uri="{FF2B5EF4-FFF2-40B4-BE49-F238E27FC236}">
                <a16:creationId xmlns="" xmlns:a16="http://schemas.microsoft.com/office/drawing/2014/main" id="{8809028E-92BD-9744-9FE7-358035773730}"/>
              </a:ext>
            </a:extLst>
          </p:cNvPr>
          <p:cNvSpPr>
            <a:spLocks noGrp="1"/>
          </p:cNvSpPr>
          <p:nvPr>
            <p:ph type="title"/>
          </p:nvPr>
        </p:nvSpPr>
        <p:spPr/>
        <p:txBody>
          <a:bodyPr/>
          <a:lstStyle/>
          <a:p>
            <a:r>
              <a:rPr lang="en-US" dirty="0"/>
              <a:t>Sprint Retrospective</a:t>
            </a:r>
          </a:p>
        </p:txBody>
      </p:sp>
    </p:spTree>
    <p:extLst>
      <p:ext uri="{BB962C8B-B14F-4D97-AF65-F5344CB8AC3E}">
        <p14:creationId xmlns:p14="http://schemas.microsoft.com/office/powerpoint/2010/main" val="4454963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is Key to Course</a:t>
            </a:r>
          </a:p>
        </p:txBody>
      </p:sp>
      <p:sp>
        <p:nvSpPr>
          <p:cNvPr id="3" name="Content Placeholder 2"/>
          <p:cNvSpPr>
            <a:spLocks noGrp="1"/>
          </p:cNvSpPr>
          <p:nvPr>
            <p:ph sz="quarter" idx="1"/>
          </p:nvPr>
        </p:nvSpPr>
        <p:spPr>
          <a:xfrm>
            <a:off x="612648" y="1600200"/>
            <a:ext cx="8531352" cy="5105400"/>
          </a:xfrm>
        </p:spPr>
        <p:txBody>
          <a:bodyPr lIns="0" rIns="0" anchor="ctr">
            <a:scene3d>
              <a:camera prst="orthographicFront"/>
              <a:lightRig rig="harsh" dir="t"/>
            </a:scene3d>
            <a:sp3d extrusionH="57150" prstMaterial="matte">
              <a:bevelT w="63500" h="12700" prst="angle"/>
              <a:contourClr>
                <a:schemeClr val="bg1">
                  <a:lumMod val="65000"/>
                </a:schemeClr>
              </a:contourClr>
            </a:sp3d>
          </a:bodyPr>
          <a:lstStyle/>
          <a:p>
            <a:pPr algn="ctr">
              <a:buNone/>
            </a:pPr>
            <a:r>
              <a:rPr lang="en-US" sz="9600" b="1" dirty="0">
                <a:ln/>
                <a:solidFill>
                  <a:schemeClr val="accent3"/>
                </a:solidFill>
                <a:effectLst>
                  <a:reflection blurRad="6350" stA="60000" endA="900" endPos="60000" dist="29997" dir="5400000" sy="-100000" algn="bl" rotWithShape="0"/>
                </a:effectLst>
              </a:rPr>
              <a:t>Communication</a:t>
            </a:r>
          </a:p>
          <a:p>
            <a:pPr algn="ctr"/>
            <a:endParaRPr lang="en-US" b="1" dirty="0">
              <a:ln/>
              <a:solidFill>
                <a:schemeClr val="accent3"/>
              </a:solidFill>
              <a:effectLst>
                <a:reflection blurRad="6350" stA="60000" endA="900" endPos="60000" dist="29997" dir="5400000" sy="-100000" algn="bl" rotWithShape="0"/>
              </a:effectLst>
            </a:endParaRPr>
          </a:p>
        </p:txBody>
      </p:sp>
    </p:spTree>
    <p:extLst>
      <p:ext uri="{BB962C8B-B14F-4D97-AF65-F5344CB8AC3E}">
        <p14:creationId xmlns:p14="http://schemas.microsoft.com/office/powerpoint/2010/main" val="22245920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Keys</a:t>
            </a:r>
          </a:p>
        </p:txBody>
      </p:sp>
      <p:sp>
        <p:nvSpPr>
          <p:cNvPr id="3" name="Content Placeholder 2"/>
          <p:cNvSpPr>
            <a:spLocks noGrp="1"/>
          </p:cNvSpPr>
          <p:nvPr>
            <p:ph sz="quarter" idx="1"/>
          </p:nvPr>
        </p:nvSpPr>
        <p:spPr>
          <a:xfrm>
            <a:off x="612648" y="1600200"/>
            <a:ext cx="8531352" cy="5257800"/>
          </a:xfrm>
        </p:spPr>
        <p:txBody>
          <a:bodyPr>
            <a:normAutofit fontScale="92500" lnSpcReduction="10000"/>
          </a:bodyPr>
          <a:lstStyle/>
          <a:p>
            <a:pPr marL="0" indent="0" algn="ctr">
              <a:spcBef>
                <a:spcPts val="2400"/>
              </a:spcBef>
              <a:buNone/>
            </a:pPr>
            <a:r>
              <a:rPr lang="en-US" sz="5400" b="1" dirty="0">
                <a:solidFill>
                  <a:schemeClr val="accent3"/>
                </a:solidFill>
              </a:rPr>
              <a:t>Document what is required</a:t>
            </a:r>
            <a:r>
              <a:rPr lang="en-US" sz="5400" dirty="0">
                <a:solidFill>
                  <a:schemeClr val="tx1">
                    <a:lumMod val="50000"/>
                    <a:lumOff val="50000"/>
                  </a:schemeClr>
                </a:solidFill>
              </a:rPr>
              <a:t>:</a:t>
            </a:r>
            <a:r>
              <a:rPr lang="en-US" sz="5400" dirty="0"/>
              <a:t> </a:t>
            </a:r>
            <a:r>
              <a:rPr lang="en-US" sz="5400" b="1" dirty="0">
                <a:solidFill>
                  <a:schemeClr val="accent1">
                    <a:lumMod val="75000"/>
                  </a:schemeClr>
                </a:solidFill>
              </a:rPr>
              <a:t>Be specific on </a:t>
            </a:r>
            <a:r>
              <a:rPr lang="en-US" sz="5400" b="1" i="1" dirty="0">
                <a:solidFill>
                  <a:schemeClr val="accent1">
                    <a:lumMod val="75000"/>
                  </a:schemeClr>
                </a:solidFill>
                <a:effectLst>
                  <a:outerShdw blurRad="38100" dist="38100" dir="2700000" algn="tl">
                    <a:srgbClr val="000000">
                      <a:alpha val="43137"/>
                    </a:srgbClr>
                  </a:outerShdw>
                </a:effectLst>
              </a:rPr>
              <a:t>needs</a:t>
            </a:r>
          </a:p>
          <a:p>
            <a:pPr marL="0" indent="0" algn="ctr">
              <a:spcBef>
                <a:spcPts val="2400"/>
              </a:spcBef>
              <a:buNone/>
            </a:pPr>
            <a:r>
              <a:rPr lang="en-US" sz="5400" b="1" dirty="0">
                <a:solidFill>
                  <a:schemeClr val="accent3"/>
                </a:solidFill>
              </a:rPr>
              <a:t>Omit unnecessary details</a:t>
            </a:r>
            <a:r>
              <a:rPr lang="en-US" sz="5400" dirty="0">
                <a:solidFill>
                  <a:schemeClr val="tx1">
                    <a:lumMod val="50000"/>
                    <a:lumOff val="50000"/>
                  </a:schemeClr>
                </a:solidFill>
              </a:rPr>
              <a:t>:</a:t>
            </a:r>
            <a:r>
              <a:rPr lang="en-US" sz="5400" dirty="0"/>
              <a:t/>
            </a:r>
            <a:br>
              <a:rPr lang="en-US" sz="5400" dirty="0"/>
            </a:br>
            <a:r>
              <a:rPr lang="en-US" sz="5400" b="1" dirty="0" smtClean="0">
                <a:solidFill>
                  <a:schemeClr val="accent1">
                    <a:lumMod val="75000"/>
                  </a:schemeClr>
                </a:solidFill>
              </a:rPr>
              <a:t>Focus on </a:t>
            </a:r>
            <a:r>
              <a:rPr lang="en-US" sz="5400" b="1" i="1" dirty="0" smtClean="0">
                <a:solidFill>
                  <a:schemeClr val="accent1">
                    <a:lumMod val="75000"/>
                  </a:schemeClr>
                </a:solidFill>
                <a:effectLst>
                  <a:outerShdw blurRad="38100" dist="38100" dir="2700000" algn="tl">
                    <a:srgbClr val="000000">
                      <a:alpha val="43137"/>
                    </a:srgbClr>
                  </a:outerShdw>
                </a:effectLst>
              </a:rPr>
              <a:t>substance</a:t>
            </a:r>
            <a:r>
              <a:rPr lang="en-US" sz="5400" b="1" dirty="0" smtClean="0">
                <a:solidFill>
                  <a:schemeClr val="accent1">
                    <a:lumMod val="75000"/>
                  </a:schemeClr>
                </a:solidFill>
              </a:rPr>
              <a:t> not style</a:t>
            </a:r>
            <a:endParaRPr lang="en-US" sz="5400" dirty="0">
              <a:solidFill>
                <a:schemeClr val="accent1">
                  <a:lumMod val="75000"/>
                </a:schemeClr>
              </a:solidFill>
            </a:endParaRPr>
          </a:p>
          <a:p>
            <a:pPr marL="0" indent="0" algn="ctr">
              <a:spcBef>
                <a:spcPts val="2400"/>
              </a:spcBef>
              <a:buNone/>
            </a:pPr>
            <a:r>
              <a:rPr lang="en-US" sz="5400" b="1" dirty="0">
                <a:solidFill>
                  <a:schemeClr val="accent3"/>
                </a:solidFill>
              </a:rPr>
              <a:t>State what “success” is like</a:t>
            </a:r>
            <a:r>
              <a:rPr lang="en-US" sz="5400" dirty="0">
                <a:solidFill>
                  <a:schemeClr val="tx1">
                    <a:lumMod val="50000"/>
                    <a:lumOff val="50000"/>
                  </a:schemeClr>
                </a:solidFill>
              </a:rPr>
              <a:t>:</a:t>
            </a:r>
            <a:br>
              <a:rPr lang="en-US" sz="5400" dirty="0">
                <a:solidFill>
                  <a:schemeClr val="tx1">
                    <a:lumMod val="50000"/>
                    <a:lumOff val="50000"/>
                  </a:schemeClr>
                </a:solidFill>
              </a:rPr>
            </a:br>
            <a:r>
              <a:rPr lang="en-US" sz="5400" b="1" dirty="0" smtClean="0">
                <a:solidFill>
                  <a:schemeClr val="accent1">
                    <a:lumMod val="75000"/>
                  </a:schemeClr>
                </a:solidFill>
              </a:rPr>
              <a:t>Write acceptance tests </a:t>
            </a:r>
            <a:r>
              <a:rPr lang="en-US" sz="5400" b="1" i="1" dirty="0" smtClean="0">
                <a:solidFill>
                  <a:schemeClr val="accent1">
                    <a:lumMod val="75000"/>
                  </a:schemeClr>
                </a:solidFill>
                <a:effectLst>
                  <a:outerShdw blurRad="38100" dist="38100" dir="2700000" algn="tl">
                    <a:srgbClr val="000000">
                      <a:alpha val="43137"/>
                    </a:srgbClr>
                  </a:outerShdw>
                </a:effectLst>
              </a:rPr>
              <a:t>now</a:t>
            </a:r>
            <a:endParaRPr lang="en-US" sz="5400" b="1" i="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52459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Requirements are Hard</a:t>
            </a:r>
          </a:p>
        </p:txBody>
      </p:sp>
      <p:sp>
        <p:nvSpPr>
          <p:cNvPr id="3" name="Content Placeholder 2"/>
          <p:cNvSpPr>
            <a:spLocks noGrp="1"/>
          </p:cNvSpPr>
          <p:nvPr>
            <p:ph sz="quarter" idx="1"/>
          </p:nvPr>
        </p:nvSpPr>
        <p:spPr/>
        <p:txBody>
          <a:bodyPr/>
          <a:lstStyle/>
          <a:p>
            <a:r>
              <a:rPr lang="en-US" dirty="0"/>
              <a:t>All of your </a:t>
            </a:r>
            <a:r>
              <a:rPr lang="en-US" b="1" dirty="0">
                <a:solidFill>
                  <a:schemeClr val="accent3"/>
                </a:solidFill>
                <a:effectLst>
                  <a:outerShdw blurRad="38100" dist="38100" dir="2700000" algn="tl">
                    <a:srgbClr val="000000">
                      <a:alpha val="43137"/>
                    </a:srgbClr>
                  </a:outerShdw>
                </a:effectLst>
              </a:rPr>
              <a:t>requirements </a:t>
            </a:r>
            <a:r>
              <a:rPr lang="en-US" b="1" i="1" dirty="0">
                <a:solidFill>
                  <a:schemeClr val="accent3"/>
                </a:solidFill>
                <a:effectLst>
                  <a:outerShdw blurRad="38100" dist="38100" dir="2700000" algn="tl">
                    <a:srgbClr val="000000">
                      <a:alpha val="43137"/>
                    </a:srgbClr>
                  </a:outerShdw>
                </a:effectLst>
              </a:rPr>
              <a:t>must </a:t>
            </a:r>
            <a:r>
              <a:rPr lang="en-US" b="1" dirty="0">
                <a:solidFill>
                  <a:schemeClr val="accent3"/>
                </a:solidFill>
                <a:effectLst>
                  <a:outerShdw blurRad="38100" dist="38100" dir="2700000" algn="tl">
                    <a:srgbClr val="000000">
                      <a:alpha val="43137"/>
                    </a:srgbClr>
                  </a:outerShdw>
                </a:effectLst>
              </a:rPr>
              <a:t>be meaningful</a:t>
            </a:r>
            <a:r>
              <a:rPr lang="en-US" dirty="0">
                <a:solidFill>
                  <a:schemeClr val="accent3"/>
                </a:solidFill>
              </a:rPr>
              <a:t> to</a:t>
            </a:r>
          </a:p>
          <a:p>
            <a:pPr lvl="1"/>
            <a:r>
              <a:rPr lang="en-US" dirty="0" smtClean="0">
                <a:solidFill>
                  <a:schemeClr val="accent1"/>
                </a:solidFill>
              </a:rPr>
              <a:t>Client</a:t>
            </a:r>
            <a:endParaRPr lang="en-US" dirty="0">
              <a:solidFill>
                <a:schemeClr val="accent4"/>
              </a:solidFill>
            </a:endParaRPr>
          </a:p>
          <a:p>
            <a:pPr lvl="1"/>
            <a:r>
              <a:rPr lang="en-US" dirty="0">
                <a:solidFill>
                  <a:schemeClr val="accent4"/>
                </a:solidFill>
              </a:rPr>
              <a:t>Designers</a:t>
            </a:r>
          </a:p>
          <a:p>
            <a:pPr lvl="1"/>
            <a:r>
              <a:rPr lang="en-US" dirty="0">
                <a:solidFill>
                  <a:schemeClr val="accent4"/>
                </a:solidFill>
              </a:rPr>
              <a:t>Developers</a:t>
            </a:r>
          </a:p>
          <a:p>
            <a:pPr lvl="1"/>
            <a:r>
              <a:rPr lang="en-US" dirty="0">
                <a:solidFill>
                  <a:schemeClr val="accent1"/>
                </a:solidFill>
              </a:rPr>
              <a:t>Users</a:t>
            </a:r>
          </a:p>
          <a:p>
            <a:pPr lvl="1"/>
            <a:r>
              <a:rPr lang="en-US" dirty="0">
                <a:solidFill>
                  <a:schemeClr val="accent4"/>
                </a:solidFill>
              </a:rPr>
              <a:t>Legal</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60573" y="2133600"/>
            <a:ext cx="5715000" cy="4171950"/>
          </a:xfrm>
          <a:prstGeom prst="rect">
            <a:avLst/>
          </a:prstGeom>
        </p:spPr>
      </p:pic>
    </p:spTree>
    <p:extLst>
      <p:ext uri="{BB962C8B-B14F-4D97-AF65-F5344CB8AC3E}">
        <p14:creationId xmlns:p14="http://schemas.microsoft.com/office/powerpoint/2010/main" val="67726893"/>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d44a88a3-54cc-485f-8d77-d505814d6202"/>
  <p:tag name="TPVERSION" val="6"/>
  <p:tag name="TPFULLVERSION" val="7.4.0.111"/>
  <p:tag name="PPTVERSION" val="16"/>
  <p:tag name="TPOS" val="2"/>
  <p:tag name="TPLASTSAVEVERSION" val="6.2 PC"/>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F08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F08Theme</Template>
  <TotalTime>5974</TotalTime>
  <Words>2839</Words>
  <Application>Microsoft Macintosh PowerPoint</Application>
  <PresentationFormat>On-screen Show (4:3)</PresentationFormat>
  <Paragraphs>397</Paragraphs>
  <Slides>66</Slides>
  <Notes>16</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F08Theme</vt:lpstr>
      <vt:lpstr>Lecture 5: requirements –or–  You Want Me to Do What?</vt:lpstr>
      <vt:lpstr>Meetings Started Today</vt:lpstr>
      <vt:lpstr>Meetings Started Today</vt:lpstr>
      <vt:lpstr>Sprint Grading </vt:lpstr>
      <vt:lpstr>Requirements Key #1</vt:lpstr>
      <vt:lpstr>Why Do They Change?</vt:lpstr>
      <vt:lpstr>Answer is Key to Course</vt:lpstr>
      <vt:lpstr>Requirement Keys</vt:lpstr>
      <vt:lpstr>Why Requirements are Hard</vt:lpstr>
      <vt:lpstr>How To Do This?</vt:lpstr>
      <vt:lpstr>Too Much vs. Too Little</vt:lpstr>
      <vt:lpstr>User Stories to the Rescue</vt:lpstr>
      <vt:lpstr>User Stories to the Rescue</vt:lpstr>
      <vt:lpstr>User Story Basics</vt:lpstr>
      <vt:lpstr>User Story Basics</vt:lpstr>
      <vt:lpstr>User Story Basics</vt:lpstr>
      <vt:lpstr>User Story Basics</vt:lpstr>
      <vt:lpstr>User Story Role</vt:lpstr>
      <vt:lpstr>User Story Role</vt:lpstr>
      <vt:lpstr>User Story Basics</vt:lpstr>
      <vt:lpstr>User Story Basics</vt:lpstr>
      <vt:lpstr>User Story Action</vt:lpstr>
      <vt:lpstr>User Story Basics</vt:lpstr>
      <vt:lpstr>User Story Basics</vt:lpstr>
      <vt:lpstr>User Story Reward</vt:lpstr>
      <vt:lpstr>Be Wary of Details</vt:lpstr>
      <vt:lpstr>Story Documents 1 Feature</vt:lpstr>
      <vt:lpstr>Useful User Stories</vt:lpstr>
      <vt:lpstr>Useful User Stories</vt:lpstr>
      <vt:lpstr>User Story Gotchas #2</vt:lpstr>
      <vt:lpstr>User Story Gotchas #2</vt:lpstr>
      <vt:lpstr>Why User Stories?</vt:lpstr>
      <vt:lpstr>User Story Outline</vt:lpstr>
      <vt:lpstr>User Story Outline</vt:lpstr>
      <vt:lpstr>How Many Stories Needed?</vt:lpstr>
      <vt:lpstr>Knowing When Story “Done”</vt:lpstr>
      <vt:lpstr>Making It Work</vt:lpstr>
      <vt:lpstr>Tools To Use</vt:lpstr>
      <vt:lpstr>Example Story in ZenHub</vt:lpstr>
      <vt:lpstr>Lecture 7: Stories, Tasks &amp;  Boards, oh My!</vt:lpstr>
      <vt:lpstr>Scrum Development Overview</vt:lpstr>
      <vt:lpstr>Language Still Imprecise</vt:lpstr>
      <vt:lpstr>What Goes Into a User Story</vt:lpstr>
      <vt:lpstr>What Goes Into a User Story</vt:lpstr>
      <vt:lpstr>What Goes Into a User Story</vt:lpstr>
      <vt:lpstr>What Goes Into a User Story</vt:lpstr>
      <vt:lpstr>User Story in ZenHub</vt:lpstr>
      <vt:lpstr>User Story in ZenHub</vt:lpstr>
      <vt:lpstr>User Story in ZenHub (not)</vt:lpstr>
      <vt:lpstr>User Story in ZenHub</vt:lpstr>
      <vt:lpstr>Sprint Planning</vt:lpstr>
      <vt:lpstr>Stories Become Tasks</vt:lpstr>
      <vt:lpstr>Task Time Estimation</vt:lpstr>
      <vt:lpstr>Task Tests</vt:lpstr>
      <vt:lpstr>Testing Key Concept</vt:lpstr>
      <vt:lpstr>Task Tests</vt:lpstr>
      <vt:lpstr>Mischief Managed</vt:lpstr>
      <vt:lpstr>Key Sprint Challenges</vt:lpstr>
      <vt:lpstr>Daily Scrum/Standup Meeting</vt:lpstr>
      <vt:lpstr>Daily Scrum</vt:lpstr>
      <vt:lpstr>Standup Status Update</vt:lpstr>
      <vt:lpstr>Daily Scrum Mistakes</vt:lpstr>
      <vt:lpstr>Daily Scrum Mistakes</vt:lpstr>
      <vt:lpstr>Burndown Chart</vt:lpstr>
      <vt:lpstr>Sprint Overview</vt:lpstr>
      <vt:lpstr>Sprint Retrospective</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You Want Me to Do What?</dc:title>
  <dc:subject>CSC395</dc:subject>
  <dc:creator>Matthew Hertz</dc:creator>
  <cp:keywords>Requirements;Use Cases</cp:keywords>
  <cp:lastModifiedBy>Jesse Hartloff</cp:lastModifiedBy>
  <cp:revision>1529</cp:revision>
  <cp:lastPrinted>2000-09-06T13:22:48Z</cp:lastPrinted>
  <dcterms:created xsi:type="dcterms:W3CDTF">2010-09-20T02:16:28Z</dcterms:created>
  <dcterms:modified xsi:type="dcterms:W3CDTF">2019-02-13T23:18:26Z</dcterms:modified>
</cp:coreProperties>
</file>